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7345363" cy="10477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6" userDrawn="1">
          <p15:clr>
            <a:srgbClr val="A4A3A4"/>
          </p15:clr>
        </p15:guide>
        <p15:guide id="2" pos="1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5C84CC"/>
    <a:srgbClr val="FFFEFB"/>
    <a:srgbClr val="00297A"/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44" y="62"/>
      </p:cViewPr>
      <p:guideLst>
        <p:guide orient="horz" pos="556"/>
        <p:guide pos="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CAFB5-7AC8-41DF-BF36-A69F933857CD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EA190-EC01-4136-82BF-542BB0A7CC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957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010" y="3401603"/>
            <a:ext cx="4753664" cy="3897173"/>
          </a:xfrm>
        </p:spPr>
        <p:txBody>
          <a:bodyPr anchor="b"/>
          <a:lstStyle>
            <a:lvl1pPr>
              <a:defRPr sz="385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010" y="7298775"/>
            <a:ext cx="4753664" cy="131605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4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3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664364" y="2876830"/>
            <a:ext cx="1513415" cy="183681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3611368" y="5070120"/>
            <a:ext cx="5896909" cy="18368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 anchor="b"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94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11" y="7579999"/>
            <a:ext cx="5158787" cy="865850"/>
          </a:xfrm>
        </p:spPr>
        <p:txBody>
          <a:bodyPr anchor="b">
            <a:normAutofit/>
          </a:bodyPr>
          <a:lstStyle>
            <a:lvl1pPr algn="l">
              <a:defRPr sz="1928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6011" y="1047750"/>
            <a:ext cx="5158787" cy="5238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5"/>
            </a:lvl1pPr>
            <a:lvl2pPr marL="367269" indent="0">
              <a:buNone/>
              <a:defRPr sz="1285"/>
            </a:lvl2pPr>
            <a:lvl3pPr marL="734538" indent="0">
              <a:buNone/>
              <a:defRPr sz="1285"/>
            </a:lvl3pPr>
            <a:lvl4pPr marL="1101806" indent="0">
              <a:buNone/>
              <a:defRPr sz="1285"/>
            </a:lvl4pPr>
            <a:lvl5pPr marL="1469075" indent="0">
              <a:buNone/>
              <a:defRPr sz="1285"/>
            </a:lvl5pPr>
            <a:lvl6pPr marL="1836344" indent="0">
              <a:buNone/>
              <a:defRPr sz="1285"/>
            </a:lvl6pPr>
            <a:lvl7pPr marL="2203613" indent="0">
              <a:buNone/>
              <a:defRPr sz="1285"/>
            </a:lvl7pPr>
            <a:lvl8pPr marL="2570881" indent="0">
              <a:buNone/>
              <a:defRPr sz="1285"/>
            </a:lvl8pPr>
            <a:lvl9pPr marL="2938150" indent="0">
              <a:buNone/>
              <a:defRPr sz="128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96010" y="8445849"/>
            <a:ext cx="5158787" cy="754282"/>
          </a:xfrm>
        </p:spPr>
        <p:txBody>
          <a:bodyPr>
            <a:normAutofit/>
          </a:bodyPr>
          <a:lstStyle>
            <a:lvl1pPr marL="0" indent="0">
              <a:buNone/>
              <a:defRPr sz="964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11" y="1416403"/>
            <a:ext cx="5158788" cy="2586100"/>
          </a:xfrm>
        </p:spPr>
        <p:txBody>
          <a:bodyPr/>
          <a:lstStyle>
            <a:lvl1pPr>
              <a:defRPr sz="289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011" y="5328925"/>
            <a:ext cx="5158788" cy="3875754"/>
          </a:xfrm>
        </p:spPr>
        <p:txBody>
          <a:bodyPr anchor="ctr">
            <a:normAutofit/>
          </a:bodyPr>
          <a:lstStyle>
            <a:lvl1pPr marL="0" indent="0">
              <a:buNone/>
              <a:defRPr sz="1446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33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520080" y="995638"/>
            <a:ext cx="483257" cy="108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426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678855" y="4431002"/>
            <a:ext cx="497292" cy="108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426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70" y="1416402"/>
            <a:ext cx="4948629" cy="4403329"/>
          </a:xfrm>
        </p:spPr>
        <p:txBody>
          <a:bodyPr anchor="ctr"/>
          <a:lstStyle>
            <a:lvl1pPr>
              <a:defRPr sz="289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114399" y="5819731"/>
            <a:ext cx="4535539" cy="508923"/>
          </a:xfrm>
        </p:spPr>
        <p:txBody>
          <a:bodyPr>
            <a:normAutofit/>
          </a:bodyPr>
          <a:lstStyle>
            <a:lvl1pPr marL="0" indent="0">
              <a:buNone/>
              <a:defRPr lang="en-US" sz="1125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011" y="7640136"/>
            <a:ext cx="5095864" cy="1544001"/>
          </a:xfrm>
        </p:spPr>
        <p:txBody>
          <a:bodyPr anchor="ctr">
            <a:normAutofit/>
          </a:bodyPr>
          <a:lstStyle>
            <a:lvl1pPr marL="0" indent="0">
              <a:buNone/>
              <a:defRPr sz="1446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529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11" y="3143250"/>
            <a:ext cx="5158788" cy="3201458"/>
          </a:xfrm>
        </p:spPr>
        <p:txBody>
          <a:bodyPr anchor="b"/>
          <a:lstStyle>
            <a:lvl1pPr algn="l">
              <a:defRPr sz="3213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011" y="7676944"/>
            <a:ext cx="5158787" cy="1519972"/>
          </a:xfrm>
        </p:spPr>
        <p:txBody>
          <a:bodyPr anchor="t"/>
          <a:lstStyle>
            <a:lvl1pPr marL="0" indent="0" algn="l">
              <a:buNone/>
              <a:defRPr sz="1607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446">
                <a:solidFill>
                  <a:schemeClr val="tx1">
                    <a:tint val="75000"/>
                  </a:schemeClr>
                </a:solidFill>
              </a:defRPr>
            </a:lvl2pPr>
            <a:lvl3pPr marL="734538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3pPr>
            <a:lvl4pPr marL="110180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4690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83634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20361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57088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93815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832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10" y="1416403"/>
            <a:ext cx="5160064" cy="1084514"/>
          </a:xfrm>
        </p:spPr>
        <p:txBody>
          <a:bodyPr/>
          <a:lstStyle>
            <a:lvl1pPr>
              <a:defRPr sz="25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010" y="3802944"/>
            <a:ext cx="1858377" cy="1005220"/>
          </a:xfrm>
        </p:spPr>
        <p:txBody>
          <a:bodyPr anchor="b">
            <a:noAutofit/>
          </a:bodyPr>
          <a:lstStyle>
            <a:lvl1pPr marL="0" indent="0">
              <a:buNone/>
              <a:defRPr sz="1607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6010" y="4808167"/>
            <a:ext cx="1858377" cy="4412781"/>
          </a:xfrm>
        </p:spPr>
        <p:txBody>
          <a:bodyPr anchor="t">
            <a:normAutofit/>
          </a:bodyPr>
          <a:lstStyle>
            <a:lvl1pPr marL="0" indent="0">
              <a:buNone/>
              <a:defRPr sz="964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5725" y="3802944"/>
            <a:ext cx="1862784" cy="1005220"/>
          </a:xfrm>
        </p:spPr>
        <p:txBody>
          <a:bodyPr anchor="b">
            <a:noAutofit/>
          </a:bodyPr>
          <a:lstStyle>
            <a:lvl1pPr marL="0" indent="0">
              <a:buNone/>
              <a:defRPr sz="1607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738020" y="4808167"/>
            <a:ext cx="1862784" cy="4412781"/>
          </a:xfrm>
        </p:spPr>
        <p:txBody>
          <a:bodyPr anchor="t">
            <a:normAutofit/>
          </a:bodyPr>
          <a:lstStyle>
            <a:lvl1pPr marL="0" indent="0">
              <a:buNone/>
              <a:defRPr sz="964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86569" y="3802944"/>
            <a:ext cx="1862784" cy="1005220"/>
          </a:xfrm>
        </p:spPr>
        <p:txBody>
          <a:bodyPr anchor="b">
            <a:noAutofit/>
          </a:bodyPr>
          <a:lstStyle>
            <a:lvl1pPr marL="0" indent="0">
              <a:buNone/>
              <a:defRPr sz="1607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788411" y="4808167"/>
            <a:ext cx="1860942" cy="4412781"/>
          </a:xfrm>
        </p:spPr>
        <p:txBody>
          <a:bodyPr anchor="t">
            <a:normAutofit/>
          </a:bodyPr>
          <a:lstStyle>
            <a:lvl1pPr marL="0" indent="0">
              <a:buNone/>
              <a:defRPr sz="964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646492" y="3802946"/>
            <a:ext cx="0" cy="5418001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98912" y="3802946"/>
            <a:ext cx="0" cy="5418001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0757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10" y="1416403"/>
            <a:ext cx="5097139" cy="1084514"/>
          </a:xfrm>
        </p:spPr>
        <p:txBody>
          <a:bodyPr/>
          <a:lstStyle>
            <a:lvl1pPr>
              <a:defRPr sz="25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010" y="6385494"/>
            <a:ext cx="1858377" cy="1005220"/>
          </a:xfrm>
        </p:spPr>
        <p:txBody>
          <a:bodyPr anchor="b">
            <a:noAutofit/>
          </a:bodyPr>
          <a:lstStyle>
            <a:lvl1pPr marL="0" indent="0">
              <a:buNone/>
              <a:defRPr sz="1607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8606" y="3802944"/>
            <a:ext cx="1618762" cy="22112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5"/>
            </a:lvl1pPr>
            <a:lvl2pPr marL="367269" indent="0">
              <a:buNone/>
              <a:defRPr sz="1285"/>
            </a:lvl2pPr>
            <a:lvl3pPr marL="734538" indent="0">
              <a:buNone/>
              <a:defRPr sz="1285"/>
            </a:lvl3pPr>
            <a:lvl4pPr marL="1101806" indent="0">
              <a:buNone/>
              <a:defRPr sz="1285"/>
            </a:lvl4pPr>
            <a:lvl5pPr marL="1469075" indent="0">
              <a:buNone/>
              <a:defRPr sz="1285"/>
            </a:lvl5pPr>
            <a:lvl6pPr marL="1836344" indent="0">
              <a:buNone/>
              <a:defRPr sz="1285"/>
            </a:lvl6pPr>
            <a:lvl7pPr marL="2203613" indent="0">
              <a:buNone/>
              <a:defRPr sz="1285"/>
            </a:lvl7pPr>
            <a:lvl8pPr marL="2570881" indent="0">
              <a:buNone/>
              <a:defRPr sz="1285"/>
            </a:lvl8pPr>
            <a:lvl9pPr marL="2938150" indent="0">
              <a:buNone/>
              <a:defRPr sz="128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6009" y="7390714"/>
            <a:ext cx="1858377" cy="1813963"/>
          </a:xfrm>
        </p:spPr>
        <p:txBody>
          <a:bodyPr anchor="t">
            <a:normAutofit/>
          </a:bodyPr>
          <a:lstStyle>
            <a:lvl1pPr marL="0" indent="0">
              <a:buNone/>
              <a:defRPr sz="964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40152" y="6385492"/>
            <a:ext cx="1862784" cy="1005220"/>
          </a:xfrm>
        </p:spPr>
        <p:txBody>
          <a:bodyPr anchor="b">
            <a:noAutofit/>
          </a:bodyPr>
          <a:lstStyle>
            <a:lvl1pPr marL="0" indent="0">
              <a:buNone/>
              <a:defRPr sz="1607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54272" y="3802944"/>
            <a:ext cx="1618762" cy="22112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5"/>
            </a:lvl1pPr>
            <a:lvl2pPr marL="367269" indent="0">
              <a:buNone/>
              <a:defRPr sz="1285"/>
            </a:lvl2pPr>
            <a:lvl3pPr marL="734538" indent="0">
              <a:buNone/>
              <a:defRPr sz="1285"/>
            </a:lvl3pPr>
            <a:lvl4pPr marL="1101806" indent="0">
              <a:buNone/>
              <a:defRPr sz="1285"/>
            </a:lvl4pPr>
            <a:lvl5pPr marL="1469075" indent="0">
              <a:buNone/>
              <a:defRPr sz="1285"/>
            </a:lvl5pPr>
            <a:lvl6pPr marL="1836344" indent="0">
              <a:buNone/>
              <a:defRPr sz="1285"/>
            </a:lvl6pPr>
            <a:lvl7pPr marL="2203613" indent="0">
              <a:buNone/>
              <a:defRPr sz="1285"/>
            </a:lvl7pPr>
            <a:lvl8pPr marL="2570881" indent="0">
              <a:buNone/>
              <a:defRPr sz="1285"/>
            </a:lvl8pPr>
            <a:lvl9pPr marL="2938150" indent="0">
              <a:buNone/>
              <a:defRPr sz="128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40152" y="7406985"/>
            <a:ext cx="1862784" cy="1813963"/>
          </a:xfrm>
        </p:spPr>
        <p:txBody>
          <a:bodyPr anchor="t">
            <a:normAutofit/>
          </a:bodyPr>
          <a:lstStyle>
            <a:lvl1pPr marL="0" indent="0">
              <a:buNone/>
              <a:defRPr sz="964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86569" y="6385494"/>
            <a:ext cx="1862784" cy="1005220"/>
          </a:xfrm>
        </p:spPr>
        <p:txBody>
          <a:bodyPr anchor="b">
            <a:noAutofit/>
          </a:bodyPr>
          <a:lstStyle>
            <a:lvl1pPr marL="0" indent="0">
              <a:buNone/>
              <a:defRPr sz="1607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907063" y="3802944"/>
            <a:ext cx="1618762" cy="22112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5"/>
            </a:lvl1pPr>
            <a:lvl2pPr marL="367269" indent="0">
              <a:buNone/>
              <a:defRPr sz="1285"/>
            </a:lvl2pPr>
            <a:lvl3pPr marL="734538" indent="0">
              <a:buNone/>
              <a:defRPr sz="1285"/>
            </a:lvl3pPr>
            <a:lvl4pPr marL="1101806" indent="0">
              <a:buNone/>
              <a:defRPr sz="1285"/>
            </a:lvl4pPr>
            <a:lvl5pPr marL="1469075" indent="0">
              <a:buNone/>
              <a:defRPr sz="1285"/>
            </a:lvl5pPr>
            <a:lvl6pPr marL="1836344" indent="0">
              <a:buNone/>
              <a:defRPr sz="1285"/>
            </a:lvl6pPr>
            <a:lvl7pPr marL="2203613" indent="0">
              <a:buNone/>
              <a:defRPr sz="1285"/>
            </a:lvl7pPr>
            <a:lvl8pPr marL="2570881" indent="0">
              <a:buNone/>
              <a:defRPr sz="1285"/>
            </a:lvl8pPr>
            <a:lvl9pPr marL="2938150" indent="0">
              <a:buNone/>
              <a:defRPr sz="128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786569" y="7390714"/>
            <a:ext cx="1862784" cy="1813963"/>
          </a:xfrm>
        </p:spPr>
        <p:txBody>
          <a:bodyPr anchor="t">
            <a:normAutofit/>
          </a:bodyPr>
          <a:lstStyle>
            <a:lvl1pPr marL="0" indent="0">
              <a:buNone/>
              <a:defRPr sz="964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642868" y="3802946"/>
            <a:ext cx="0" cy="5418001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98912" y="3802946"/>
            <a:ext cx="0" cy="5418001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5908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22181" y="9759308"/>
            <a:ext cx="795747" cy="349340"/>
          </a:xfrm>
        </p:spPr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609" y="9759307"/>
            <a:ext cx="3100568" cy="349342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36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6" y="0"/>
            <a:ext cx="7326421" cy="10481775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33262" y="614419"/>
            <a:ext cx="3703661" cy="924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-1128252" y="3902541"/>
            <a:ext cx="9160545" cy="2672421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7345363" cy="104775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60311" y="2211916"/>
            <a:ext cx="894486" cy="6985002"/>
          </a:xfrm>
        </p:spPr>
        <p:txBody>
          <a:bodyPr vert="eaVert" anchor="ctr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249" y="2211916"/>
            <a:ext cx="3548119" cy="698500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614" y="9725066"/>
            <a:ext cx="3100568" cy="34934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85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633" y="1416400"/>
            <a:ext cx="5095863" cy="1084516"/>
          </a:xfrm>
        </p:spPr>
        <p:txBody>
          <a:bodyPr anchor="ctr"/>
          <a:lstStyle>
            <a:lvl1pPr>
              <a:defRPr sz="25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 anchor="b"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85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922" y="3449093"/>
            <a:ext cx="2482733" cy="4614414"/>
          </a:xfrm>
        </p:spPr>
        <p:txBody>
          <a:bodyPr anchor="ctr"/>
          <a:lstStyle>
            <a:lvl1pPr algn="l">
              <a:defRPr sz="2571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2296" y="3449093"/>
            <a:ext cx="2476181" cy="4614414"/>
          </a:xfrm>
        </p:spPr>
        <p:txBody>
          <a:bodyPr anchor="ctr"/>
          <a:lstStyle>
            <a:lvl1pPr marL="0" indent="0" algn="l">
              <a:buNone/>
              <a:defRPr sz="1607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446">
                <a:solidFill>
                  <a:schemeClr val="tx1">
                    <a:tint val="75000"/>
                  </a:schemeClr>
                </a:solidFill>
              </a:defRPr>
            </a:lvl2pPr>
            <a:lvl3pPr marL="734538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3pPr>
            <a:lvl4pPr marL="110180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4690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83634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20361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57088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93815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 anchor="b"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59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010" y="3802945"/>
            <a:ext cx="2921581" cy="539397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7773" y="3802949"/>
            <a:ext cx="2921581" cy="539397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 anchor="b"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007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804" y="3802945"/>
            <a:ext cx="2918787" cy="1160026"/>
          </a:xfrm>
        </p:spPr>
        <p:txBody>
          <a:bodyPr anchor="b">
            <a:noAutofit/>
          </a:bodyPr>
          <a:lstStyle>
            <a:lvl1pPr marL="0" indent="0">
              <a:buNone/>
              <a:defRPr sz="1928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010" y="4962972"/>
            <a:ext cx="2921581" cy="42339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73" y="3802945"/>
            <a:ext cx="2921580" cy="1155970"/>
          </a:xfrm>
        </p:spPr>
        <p:txBody>
          <a:bodyPr anchor="b">
            <a:noAutofit/>
          </a:bodyPr>
          <a:lstStyle>
            <a:lvl1pPr marL="0" indent="0">
              <a:buNone/>
              <a:defRPr sz="1928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27773" y="4958915"/>
            <a:ext cx="2921581" cy="4238005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 anchor="b"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80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 anchor="b"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98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36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10" y="2211917"/>
            <a:ext cx="2179020" cy="2284926"/>
          </a:xfrm>
        </p:spPr>
        <p:txBody>
          <a:bodyPr anchor="b"/>
          <a:lstStyle>
            <a:lvl1pPr algn="l">
              <a:defRPr sz="1928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213" y="2211917"/>
            <a:ext cx="2918264" cy="6985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96011" y="4716014"/>
            <a:ext cx="2179019" cy="4482043"/>
          </a:xfrm>
        </p:spPr>
        <p:txBody>
          <a:bodyPr/>
          <a:lstStyle>
            <a:lvl1pPr marL="0" indent="0">
              <a:buNone/>
              <a:defRPr sz="1125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10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10" y="2110457"/>
            <a:ext cx="2399525" cy="2405957"/>
          </a:xfrm>
        </p:spPr>
        <p:txBody>
          <a:bodyPr anchor="b">
            <a:normAutofit/>
          </a:bodyPr>
          <a:lstStyle>
            <a:lvl1pPr algn="l">
              <a:defRPr sz="1928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93906" y="2017889"/>
            <a:ext cx="2242089" cy="64417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5"/>
            </a:lvl1pPr>
            <a:lvl2pPr marL="367269" indent="0">
              <a:buNone/>
              <a:defRPr sz="1285"/>
            </a:lvl2pPr>
            <a:lvl3pPr marL="734538" indent="0">
              <a:buNone/>
              <a:defRPr sz="1285"/>
            </a:lvl3pPr>
            <a:lvl4pPr marL="1101806" indent="0">
              <a:buNone/>
              <a:defRPr sz="1285"/>
            </a:lvl4pPr>
            <a:lvl5pPr marL="1469075" indent="0">
              <a:buNone/>
              <a:defRPr sz="1285"/>
            </a:lvl5pPr>
            <a:lvl6pPr marL="1836344" indent="0">
              <a:buNone/>
              <a:defRPr sz="1285"/>
            </a:lvl6pPr>
            <a:lvl7pPr marL="2203613" indent="0">
              <a:buNone/>
              <a:defRPr sz="1285"/>
            </a:lvl7pPr>
            <a:lvl8pPr marL="2570881" indent="0">
              <a:buNone/>
              <a:defRPr sz="1285"/>
            </a:lvl8pPr>
            <a:lvl9pPr marL="2938150" indent="0">
              <a:buNone/>
              <a:defRPr sz="128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010" y="4714875"/>
            <a:ext cx="2399525" cy="3744736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392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96010" y="1416402"/>
            <a:ext cx="5097139" cy="1084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3802945"/>
            <a:ext cx="5097139" cy="5393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4540" y="9725067"/>
            <a:ext cx="795747" cy="349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23" b="1" i="0">
                <a:solidFill>
                  <a:schemeClr val="accent1"/>
                </a:solidFill>
              </a:defRPr>
            </a:lvl1pPr>
          </a:lstStyle>
          <a:p>
            <a:fld id="{8DF7C085-B306-4A4F-A83B-39BB0FCE244E}" type="datetimeFigureOut">
              <a:rPr lang="es-MX" smtClean="0"/>
              <a:t>08/11/2024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624" y="9725065"/>
            <a:ext cx="3100568" cy="3493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23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6" name="Rectangle 25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168222" y="451811"/>
            <a:ext cx="635657" cy="1172855"/>
          </a:xfrm>
          <a:prstGeom prst="rect">
            <a:avLst/>
          </a:prstGeom>
        </p:spPr>
        <p:txBody>
          <a:bodyPr anchor="b"/>
          <a:lstStyle>
            <a:lvl1pPr algn="ctr">
              <a:defRPr sz="2249">
                <a:solidFill>
                  <a:schemeClr val="bg1"/>
                </a:solidFill>
              </a:defRPr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819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367269" rtl="0" eaLnBrk="1" latinLnBrk="0" hangingPunct="1">
        <a:spcBef>
          <a:spcPct val="0"/>
        </a:spcBef>
        <a:buNone/>
        <a:defRPr sz="2571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5452" indent="-275452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0903" indent="-227707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71264" indent="-183634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91626" indent="-183634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11987" indent="-183634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57668" indent="-183634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64277" indent="-183634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14655" indent="-183634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97164" indent="-183634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269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538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1806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9075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6344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3613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70881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8150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>
                    <a:lumMod val="25000"/>
                  </a:schemeClr>
                </a:solidFill>
              </a:rPr>
              <a:t>CADIZ RESIDENCIAL                     CASA L16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17527" y="4324615"/>
            <a:ext cx="5098191" cy="2633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752" dirty="0">
                <a:solidFill>
                  <a:schemeClr val="bg1">
                    <a:lumMod val="10000"/>
                  </a:schemeClr>
                </a:solidFill>
              </a:rPr>
              <a:t>INIDICE:</a:t>
            </a:r>
          </a:p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752" dirty="0">
                <a:solidFill>
                  <a:schemeClr val="bg1">
                    <a:lumMod val="10000"/>
                  </a:schemeClr>
                </a:solidFill>
              </a:rPr>
              <a:t>PLANTA ARQUITECTONICA</a:t>
            </a: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752" dirty="0">
                <a:solidFill>
                  <a:schemeClr val="bg1">
                    <a:lumMod val="10000"/>
                  </a:schemeClr>
                </a:solidFill>
              </a:rPr>
              <a:t>CORTES</a:t>
            </a: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752" dirty="0">
                <a:solidFill>
                  <a:schemeClr val="bg1">
                    <a:lumMod val="10000"/>
                  </a:schemeClr>
                </a:solidFill>
              </a:rPr>
              <a:t>FACHADAS</a:t>
            </a: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752" dirty="0">
                <a:solidFill>
                  <a:schemeClr val="bg1">
                    <a:lumMod val="10000"/>
                  </a:schemeClr>
                </a:solidFill>
              </a:rPr>
              <a:t>RENDERS</a:t>
            </a:r>
            <a:endParaRPr lang="es-MX" sz="2752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bre 13"/>
          <p:cNvSpPr/>
          <p:nvPr/>
        </p:nvSpPr>
        <p:spPr>
          <a:xfrm>
            <a:off x="2276541" y="6169746"/>
            <a:ext cx="2431042" cy="1951771"/>
          </a:xfrm>
          <a:custGeom>
            <a:avLst/>
            <a:gdLst>
              <a:gd name="connsiteX0" fmla="*/ 3153 w 2431042"/>
              <a:gd name="connsiteY0" fmla="*/ 0 h 1951771"/>
              <a:gd name="connsiteX1" fmla="*/ 886022 w 2431042"/>
              <a:gd name="connsiteY1" fmla="*/ 0 h 1951771"/>
              <a:gd name="connsiteX2" fmla="*/ 2188253 w 2431042"/>
              <a:gd name="connsiteY2" fmla="*/ 0 h 1951771"/>
              <a:gd name="connsiteX3" fmla="*/ 2188253 w 2431042"/>
              <a:gd name="connsiteY3" fmla="*/ 807194 h 1951771"/>
              <a:gd name="connsiteX4" fmla="*/ 2248162 w 2431042"/>
              <a:gd name="connsiteY4" fmla="*/ 807194 h 1951771"/>
              <a:gd name="connsiteX5" fmla="*/ 2248162 w 2431042"/>
              <a:gd name="connsiteY5" fmla="*/ 781970 h 1951771"/>
              <a:gd name="connsiteX6" fmla="*/ 2431042 w 2431042"/>
              <a:gd name="connsiteY6" fmla="*/ 781970 h 1951771"/>
              <a:gd name="connsiteX7" fmla="*/ 2431042 w 2431042"/>
              <a:gd name="connsiteY7" fmla="*/ 1951771 h 1951771"/>
              <a:gd name="connsiteX8" fmla="*/ 718907 w 2431042"/>
              <a:gd name="connsiteY8" fmla="*/ 1951771 h 1951771"/>
              <a:gd name="connsiteX9" fmla="*/ 718907 w 2431042"/>
              <a:gd name="connsiteY9" fmla="*/ 968003 h 1951771"/>
              <a:gd name="connsiteX10" fmla="*/ 293238 w 2431042"/>
              <a:gd name="connsiteY10" fmla="*/ 968003 h 1951771"/>
              <a:gd name="connsiteX11" fmla="*/ 293238 w 2431042"/>
              <a:gd name="connsiteY11" fmla="*/ 1488265 h 1951771"/>
              <a:gd name="connsiteX12" fmla="*/ 0 w 2431042"/>
              <a:gd name="connsiteY12" fmla="*/ 1488265 h 1951771"/>
              <a:gd name="connsiteX13" fmla="*/ 3153 w 2431042"/>
              <a:gd name="connsiteY13" fmla="*/ 0 h 195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1042" h="1951771">
                <a:moveTo>
                  <a:pt x="3153" y="0"/>
                </a:moveTo>
                <a:lnTo>
                  <a:pt x="886022" y="0"/>
                </a:lnTo>
                <a:lnTo>
                  <a:pt x="2188253" y="0"/>
                </a:lnTo>
                <a:lnTo>
                  <a:pt x="2188253" y="807194"/>
                </a:lnTo>
                <a:lnTo>
                  <a:pt x="2248162" y="807194"/>
                </a:lnTo>
                <a:lnTo>
                  <a:pt x="2248162" y="781970"/>
                </a:lnTo>
                <a:lnTo>
                  <a:pt x="2431042" y="781970"/>
                </a:lnTo>
                <a:lnTo>
                  <a:pt x="2431042" y="1951771"/>
                </a:lnTo>
                <a:lnTo>
                  <a:pt x="718907" y="1951771"/>
                </a:lnTo>
                <a:lnTo>
                  <a:pt x="718907" y="968003"/>
                </a:lnTo>
                <a:lnTo>
                  <a:pt x="293238" y="968003"/>
                </a:lnTo>
                <a:lnTo>
                  <a:pt x="293238" y="1488265"/>
                </a:lnTo>
                <a:lnTo>
                  <a:pt x="0" y="1488265"/>
                </a:lnTo>
                <a:lnTo>
                  <a:pt x="3153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96010" y="882650"/>
            <a:ext cx="5097139" cy="10845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</a:rPr>
              <a:t>CADIZ RESIDENCIAL                     CASA L16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0" y="9400447"/>
            <a:ext cx="7307591" cy="514730"/>
          </a:xfrm>
          <a:custGeom>
            <a:avLst/>
            <a:gdLst>
              <a:gd name="connsiteX0" fmla="*/ 0 w 12192000"/>
              <a:gd name="connsiteY0" fmla="*/ 0 h 1590675"/>
              <a:gd name="connsiteX1" fmla="*/ 971550 w 12192000"/>
              <a:gd name="connsiteY1" fmla="*/ 161925 h 1590675"/>
              <a:gd name="connsiteX2" fmla="*/ 142875 w 12192000"/>
              <a:gd name="connsiteY2" fmla="*/ 1409700 h 1590675"/>
              <a:gd name="connsiteX3" fmla="*/ 781050 w 12192000"/>
              <a:gd name="connsiteY3" fmla="*/ 1323975 h 1590675"/>
              <a:gd name="connsiteX4" fmla="*/ 628650 w 12192000"/>
              <a:gd name="connsiteY4" fmla="*/ 1438275 h 1590675"/>
              <a:gd name="connsiteX5" fmla="*/ 1428750 w 12192000"/>
              <a:gd name="connsiteY5" fmla="*/ 1343025 h 1590675"/>
              <a:gd name="connsiteX6" fmla="*/ 1304925 w 12192000"/>
              <a:gd name="connsiteY6" fmla="*/ 1476375 h 1590675"/>
              <a:gd name="connsiteX7" fmla="*/ 12192000 w 12192000"/>
              <a:gd name="connsiteY7" fmla="*/ 1590675 h 1590675"/>
              <a:gd name="connsiteX0" fmla="*/ 0 w 12182475"/>
              <a:gd name="connsiteY0" fmla="*/ 419100 h 1428750"/>
              <a:gd name="connsiteX1" fmla="*/ 962025 w 12182475"/>
              <a:gd name="connsiteY1" fmla="*/ 0 h 1428750"/>
              <a:gd name="connsiteX2" fmla="*/ 133350 w 12182475"/>
              <a:gd name="connsiteY2" fmla="*/ 1247775 h 1428750"/>
              <a:gd name="connsiteX3" fmla="*/ 771525 w 12182475"/>
              <a:gd name="connsiteY3" fmla="*/ 1162050 h 1428750"/>
              <a:gd name="connsiteX4" fmla="*/ 619125 w 12182475"/>
              <a:gd name="connsiteY4" fmla="*/ 1276350 h 1428750"/>
              <a:gd name="connsiteX5" fmla="*/ 1419225 w 12182475"/>
              <a:gd name="connsiteY5" fmla="*/ 1181100 h 1428750"/>
              <a:gd name="connsiteX6" fmla="*/ 1295400 w 12182475"/>
              <a:gd name="connsiteY6" fmla="*/ 1314450 h 1428750"/>
              <a:gd name="connsiteX7" fmla="*/ 12182475 w 12182475"/>
              <a:gd name="connsiteY7" fmla="*/ 1428750 h 1428750"/>
              <a:gd name="connsiteX0" fmla="*/ 0 w 12182475"/>
              <a:gd name="connsiteY0" fmla="*/ 0 h 1009650"/>
              <a:gd name="connsiteX1" fmla="*/ 476250 w 12182475"/>
              <a:gd name="connsiteY1" fmla="*/ 304800 h 1009650"/>
              <a:gd name="connsiteX2" fmla="*/ 133350 w 12182475"/>
              <a:gd name="connsiteY2" fmla="*/ 828675 h 1009650"/>
              <a:gd name="connsiteX3" fmla="*/ 771525 w 12182475"/>
              <a:gd name="connsiteY3" fmla="*/ 742950 h 1009650"/>
              <a:gd name="connsiteX4" fmla="*/ 619125 w 12182475"/>
              <a:gd name="connsiteY4" fmla="*/ 857250 h 1009650"/>
              <a:gd name="connsiteX5" fmla="*/ 1419225 w 12182475"/>
              <a:gd name="connsiteY5" fmla="*/ 762000 h 1009650"/>
              <a:gd name="connsiteX6" fmla="*/ 1295400 w 12182475"/>
              <a:gd name="connsiteY6" fmla="*/ 895350 h 1009650"/>
              <a:gd name="connsiteX7" fmla="*/ 12182475 w 12182475"/>
              <a:gd name="connsiteY7" fmla="*/ 1009650 h 1009650"/>
              <a:gd name="connsiteX0" fmla="*/ 0 w 15876323"/>
              <a:gd name="connsiteY0" fmla="*/ 0 h 1118292"/>
              <a:gd name="connsiteX1" fmla="*/ 476250 w 15876323"/>
              <a:gd name="connsiteY1" fmla="*/ 304800 h 1118292"/>
              <a:gd name="connsiteX2" fmla="*/ 133350 w 15876323"/>
              <a:gd name="connsiteY2" fmla="*/ 828675 h 1118292"/>
              <a:gd name="connsiteX3" fmla="*/ 771525 w 15876323"/>
              <a:gd name="connsiteY3" fmla="*/ 742950 h 1118292"/>
              <a:gd name="connsiteX4" fmla="*/ 619125 w 15876323"/>
              <a:gd name="connsiteY4" fmla="*/ 857250 h 1118292"/>
              <a:gd name="connsiteX5" fmla="*/ 1419225 w 15876323"/>
              <a:gd name="connsiteY5" fmla="*/ 762000 h 1118292"/>
              <a:gd name="connsiteX6" fmla="*/ 1295400 w 15876323"/>
              <a:gd name="connsiteY6" fmla="*/ 895350 h 1118292"/>
              <a:gd name="connsiteX7" fmla="*/ 15876323 w 15876323"/>
              <a:gd name="connsiteY7" fmla="*/ 1118292 h 111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6323" h="1118292">
                <a:moveTo>
                  <a:pt x="0" y="0"/>
                </a:moveTo>
                <a:lnTo>
                  <a:pt x="476250" y="304800"/>
                </a:lnTo>
                <a:lnTo>
                  <a:pt x="133350" y="828675"/>
                </a:lnTo>
                <a:lnTo>
                  <a:pt x="771525" y="742950"/>
                </a:lnTo>
                <a:lnTo>
                  <a:pt x="619125" y="857250"/>
                </a:lnTo>
                <a:lnTo>
                  <a:pt x="1419225" y="762000"/>
                </a:lnTo>
                <a:lnTo>
                  <a:pt x="1295400" y="895350"/>
                </a:lnTo>
                <a:lnTo>
                  <a:pt x="15876323" y="1118292"/>
                </a:lnTo>
              </a:path>
            </a:pathLst>
          </a:custGeom>
          <a:noFill/>
          <a:ln w="76200">
            <a:solidFill>
              <a:srgbClr val="FF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700" tIns="69852" rIns="139700" bIns="698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752"/>
          </a:p>
        </p:txBody>
      </p:sp>
      <p:sp>
        <p:nvSpPr>
          <p:cNvPr id="13" name="CuadroTexto 12"/>
          <p:cNvSpPr txBox="1"/>
          <p:nvPr/>
        </p:nvSpPr>
        <p:spPr>
          <a:xfrm>
            <a:off x="1257036" y="1865380"/>
            <a:ext cx="734880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FFFEFB"/>
                </a:solidFill>
              </a:rPr>
              <a:t>  </a:t>
            </a:r>
            <a:r>
              <a:rPr lang="es-ES" sz="2000" b="1" dirty="0">
                <a:solidFill>
                  <a:schemeClr val="bg1">
                    <a:lumMod val="10000"/>
                  </a:schemeClr>
                </a:solidFill>
              </a:rPr>
              <a:t>   PLANTA ARQUITECTONICA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6454" t="13331" r="27296" b="14033"/>
          <a:stretch/>
        </p:blipFill>
        <p:spPr>
          <a:xfrm>
            <a:off x="1532582" y="2536118"/>
            <a:ext cx="4280197" cy="7379059"/>
          </a:xfrm>
          <a:prstGeom prst="rect">
            <a:avLst/>
          </a:prstGeom>
          <a:effectLst>
            <a:outerShdw blurRad="50800" dir="4800000" sx="97000" sy="97000" algn="ctr" rotWithShape="0">
              <a:schemeClr val="accent1">
                <a:lumMod val="60000"/>
                <a:lumOff val="40000"/>
              </a:schemeClr>
            </a:outerShdw>
            <a:reflection endPos="0" dist="50800" dir="5400000" sy="-100000" algn="bl" rotWithShape="0"/>
          </a:effectLst>
        </p:spPr>
      </p:pic>
      <p:sp>
        <p:nvSpPr>
          <p:cNvPr id="7" name="CuadroTexto 6"/>
          <p:cNvSpPr txBox="1"/>
          <p:nvPr/>
        </p:nvSpPr>
        <p:spPr>
          <a:xfrm>
            <a:off x="3562742" y="7507298"/>
            <a:ext cx="513958" cy="15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" b="1">
                <a:solidFill>
                  <a:srgbClr val="FFFEFB"/>
                </a:solidFill>
              </a:defRPr>
            </a:lvl1pPr>
          </a:lstStyle>
          <a:p>
            <a:r>
              <a:rPr lang="es-ES" dirty="0"/>
              <a:t>COCHERA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63729" y="6450379"/>
            <a:ext cx="580132" cy="246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rgbClr val="FFFEFB"/>
                </a:solidFill>
              </a:defRPr>
            </a:lvl1pPr>
          </a:lstStyle>
          <a:p>
            <a:r>
              <a:rPr lang="es-MX" sz="500" dirty="0"/>
              <a:t>CUARTO POLIBALENTE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099277" y="6419601"/>
            <a:ext cx="334433" cy="15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rgbClr val="FFFEFB"/>
                </a:solidFill>
              </a:defRPr>
            </a:lvl1pPr>
          </a:lstStyle>
          <a:p>
            <a:r>
              <a:rPr lang="es-MX" sz="400" dirty="0" smtClean="0"/>
              <a:t>BAÑO</a:t>
            </a:r>
            <a:endParaRPr lang="es-MX" sz="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597422" y="6542712"/>
            <a:ext cx="396956" cy="15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" b="1">
                <a:solidFill>
                  <a:srgbClr val="FFFEFB"/>
                </a:solidFill>
              </a:defRPr>
            </a:lvl1pPr>
          </a:lstStyle>
          <a:p>
            <a:r>
              <a:rPr lang="es-MX" dirty="0"/>
              <a:t>SOTANO</a:t>
            </a:r>
          </a:p>
        </p:txBody>
      </p:sp>
      <p:sp>
        <p:nvSpPr>
          <p:cNvPr id="11" name="CuadroTexto 10"/>
          <p:cNvSpPr txBox="1"/>
          <p:nvPr/>
        </p:nvSpPr>
        <p:spPr>
          <a:xfrm rot="16200000">
            <a:off x="2236512" y="7352722"/>
            <a:ext cx="410260" cy="15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" b="1">
                <a:solidFill>
                  <a:srgbClr val="FFFEFB"/>
                </a:solidFill>
              </a:defRPr>
            </a:lvl1pPr>
          </a:lstStyle>
          <a:p>
            <a:r>
              <a:rPr lang="es-ES" dirty="0"/>
              <a:t>BODEGA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099277" y="6726206"/>
            <a:ext cx="334433" cy="153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rgbClr val="FFFEFB"/>
                </a:solidFill>
              </a:defRPr>
            </a:lvl1pPr>
          </a:lstStyle>
          <a:p>
            <a:r>
              <a:rPr lang="es-MX" sz="400" dirty="0" smtClean="0"/>
              <a:t>BAÑO</a:t>
            </a:r>
            <a:endParaRPr lang="es-MX" sz="400" dirty="0"/>
          </a:p>
        </p:txBody>
      </p:sp>
      <p:sp>
        <p:nvSpPr>
          <p:cNvPr id="16" name="Recortar rectángulo de esquina diagonal 15"/>
          <p:cNvSpPr/>
          <p:nvPr/>
        </p:nvSpPr>
        <p:spPr>
          <a:xfrm>
            <a:off x="5611448" y="237350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MX" sz="1400" dirty="0">
                <a:solidFill>
                  <a:srgbClr val="FFFFFF"/>
                </a:solidFill>
                <a:latin typeface="Arial" panose="020B0604020202020204" pitchFamily="34" charset="0"/>
              </a:rPr>
              <a:t>118.37M2</a:t>
            </a:r>
            <a:endParaRPr lang="es-MX" sz="1400" dirty="0"/>
          </a:p>
        </p:txBody>
      </p:sp>
      <p:sp>
        <p:nvSpPr>
          <p:cNvPr id="17" name="Recortar rectángulo de esquina diagonal 16"/>
          <p:cNvSpPr/>
          <p:nvPr/>
        </p:nvSpPr>
        <p:spPr>
          <a:xfrm>
            <a:off x="5611446" y="270027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>
                <a:solidFill>
                  <a:srgbClr val="333300"/>
                </a:solidFill>
              </a:rPr>
              <a:t> PLANTA DE SOTANO</a:t>
            </a:r>
          </a:p>
        </p:txBody>
      </p:sp>
      <p:sp>
        <p:nvSpPr>
          <p:cNvPr id="3" name="Forma libre 2"/>
          <p:cNvSpPr/>
          <p:nvPr/>
        </p:nvSpPr>
        <p:spPr>
          <a:xfrm>
            <a:off x="2235550" y="7207117"/>
            <a:ext cx="747286" cy="1488265"/>
          </a:xfrm>
          <a:custGeom>
            <a:avLst/>
            <a:gdLst>
              <a:gd name="connsiteX0" fmla="*/ 0 w 747286"/>
              <a:gd name="connsiteY0" fmla="*/ 1488265 h 1488265"/>
              <a:gd name="connsiteX1" fmla="*/ 747286 w 747286"/>
              <a:gd name="connsiteY1" fmla="*/ 1488265 h 1488265"/>
              <a:gd name="connsiteX2" fmla="*/ 747286 w 747286"/>
              <a:gd name="connsiteY2" fmla="*/ 933319 h 1488265"/>
              <a:gd name="connsiteX3" fmla="*/ 699989 w 747286"/>
              <a:gd name="connsiteY3" fmla="*/ 933319 h 1488265"/>
              <a:gd name="connsiteX4" fmla="*/ 699989 w 747286"/>
              <a:gd name="connsiteY4" fmla="*/ 0 h 1488265"/>
              <a:gd name="connsiteX5" fmla="*/ 394138 w 747286"/>
              <a:gd name="connsiteY5" fmla="*/ 0 h 1488265"/>
              <a:gd name="connsiteX6" fmla="*/ 394138 w 747286"/>
              <a:gd name="connsiteY6" fmla="*/ 495037 h 1488265"/>
              <a:gd name="connsiteX7" fmla="*/ 53603 w 747286"/>
              <a:gd name="connsiteY7" fmla="*/ 495037 h 1488265"/>
              <a:gd name="connsiteX8" fmla="*/ 53603 w 747286"/>
              <a:gd name="connsiteY8" fmla="*/ 917553 h 1488265"/>
              <a:gd name="connsiteX9" fmla="*/ 0 w 747286"/>
              <a:gd name="connsiteY9" fmla="*/ 917553 h 1488265"/>
              <a:gd name="connsiteX10" fmla="*/ 0 w 747286"/>
              <a:gd name="connsiteY10" fmla="*/ 1488265 h 148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286" h="1488265">
                <a:moveTo>
                  <a:pt x="0" y="1488265"/>
                </a:moveTo>
                <a:lnTo>
                  <a:pt x="747286" y="1488265"/>
                </a:lnTo>
                <a:lnTo>
                  <a:pt x="747286" y="933319"/>
                </a:lnTo>
                <a:lnTo>
                  <a:pt x="699989" y="933319"/>
                </a:lnTo>
                <a:lnTo>
                  <a:pt x="699989" y="0"/>
                </a:lnTo>
                <a:lnTo>
                  <a:pt x="394138" y="0"/>
                </a:lnTo>
                <a:lnTo>
                  <a:pt x="394138" y="495037"/>
                </a:lnTo>
                <a:lnTo>
                  <a:pt x="53603" y="495037"/>
                </a:lnTo>
                <a:lnTo>
                  <a:pt x="53603" y="917553"/>
                </a:lnTo>
                <a:lnTo>
                  <a:pt x="0" y="917553"/>
                </a:lnTo>
                <a:lnTo>
                  <a:pt x="0" y="1488265"/>
                </a:lnTo>
                <a:close/>
              </a:path>
            </a:pathLst>
          </a:custGeom>
          <a:pattFill prst="pct40">
            <a:fgClr>
              <a:srgbClr val="92D050"/>
            </a:fgClr>
            <a:bgClr>
              <a:srgbClr val="FFFEF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0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a libre 25"/>
          <p:cNvSpPr/>
          <p:nvPr/>
        </p:nvSpPr>
        <p:spPr>
          <a:xfrm>
            <a:off x="2315759" y="4822792"/>
            <a:ext cx="2580880" cy="1893728"/>
          </a:xfrm>
          <a:custGeom>
            <a:avLst/>
            <a:gdLst>
              <a:gd name="connsiteX0" fmla="*/ 0 w 2580880"/>
              <a:gd name="connsiteY0" fmla="*/ 0 h 1893728"/>
              <a:gd name="connsiteX1" fmla="*/ 2580880 w 2580880"/>
              <a:gd name="connsiteY1" fmla="*/ 0 h 1893728"/>
              <a:gd name="connsiteX2" fmla="*/ 2580880 w 2580880"/>
              <a:gd name="connsiteY2" fmla="*/ 378746 h 1893728"/>
              <a:gd name="connsiteX3" fmla="*/ 2580880 w 2580880"/>
              <a:gd name="connsiteY3" fmla="*/ 378746 h 1893728"/>
              <a:gd name="connsiteX4" fmla="*/ 2580880 w 2580880"/>
              <a:gd name="connsiteY4" fmla="*/ 1893728 h 1893728"/>
              <a:gd name="connsiteX5" fmla="*/ 2342811 w 2580880"/>
              <a:gd name="connsiteY5" fmla="*/ 1893728 h 1893728"/>
              <a:gd name="connsiteX6" fmla="*/ 2342811 w 2580880"/>
              <a:gd name="connsiteY6" fmla="*/ 373335 h 1893728"/>
              <a:gd name="connsiteX7" fmla="*/ 0 w 2580880"/>
              <a:gd name="connsiteY7" fmla="*/ 373335 h 1893728"/>
              <a:gd name="connsiteX8" fmla="*/ 0 w 2580880"/>
              <a:gd name="connsiteY8" fmla="*/ 0 h 189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0880" h="1893728">
                <a:moveTo>
                  <a:pt x="0" y="0"/>
                </a:moveTo>
                <a:lnTo>
                  <a:pt x="2580880" y="0"/>
                </a:lnTo>
                <a:lnTo>
                  <a:pt x="2580880" y="378746"/>
                </a:lnTo>
                <a:lnTo>
                  <a:pt x="2580880" y="378746"/>
                </a:lnTo>
                <a:lnTo>
                  <a:pt x="2580880" y="1893728"/>
                </a:lnTo>
                <a:lnTo>
                  <a:pt x="2342811" y="1893728"/>
                </a:lnTo>
                <a:lnTo>
                  <a:pt x="2342811" y="373335"/>
                </a:lnTo>
                <a:lnTo>
                  <a:pt x="0" y="37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orma libre 24"/>
          <p:cNvSpPr/>
          <p:nvPr/>
        </p:nvSpPr>
        <p:spPr>
          <a:xfrm>
            <a:off x="2310348" y="7284639"/>
            <a:ext cx="762902" cy="1168700"/>
          </a:xfrm>
          <a:custGeom>
            <a:avLst/>
            <a:gdLst>
              <a:gd name="connsiteX0" fmla="*/ 0 w 762902"/>
              <a:gd name="connsiteY0" fmla="*/ 1168700 h 1168700"/>
              <a:gd name="connsiteX1" fmla="*/ 557297 w 762902"/>
              <a:gd name="connsiteY1" fmla="*/ 1168700 h 1168700"/>
              <a:gd name="connsiteX2" fmla="*/ 557297 w 762902"/>
              <a:gd name="connsiteY2" fmla="*/ 1120004 h 1168700"/>
              <a:gd name="connsiteX3" fmla="*/ 627635 w 762902"/>
              <a:gd name="connsiteY3" fmla="*/ 1120004 h 1168700"/>
              <a:gd name="connsiteX4" fmla="*/ 627635 w 762902"/>
              <a:gd name="connsiteY4" fmla="*/ 1038845 h 1168700"/>
              <a:gd name="connsiteX5" fmla="*/ 681742 w 762902"/>
              <a:gd name="connsiteY5" fmla="*/ 1038845 h 1168700"/>
              <a:gd name="connsiteX6" fmla="*/ 681742 w 762902"/>
              <a:gd name="connsiteY6" fmla="*/ 973917 h 1168700"/>
              <a:gd name="connsiteX7" fmla="*/ 762902 w 762902"/>
              <a:gd name="connsiteY7" fmla="*/ 973917 h 1168700"/>
              <a:gd name="connsiteX8" fmla="*/ 762902 w 762902"/>
              <a:gd name="connsiteY8" fmla="*/ 0 h 1168700"/>
              <a:gd name="connsiteX9" fmla="*/ 394977 w 762902"/>
              <a:gd name="connsiteY9" fmla="*/ 0 h 1168700"/>
              <a:gd name="connsiteX10" fmla="*/ 394977 w 762902"/>
              <a:gd name="connsiteY10" fmla="*/ 741259 h 1168700"/>
              <a:gd name="connsiteX11" fmla="*/ 335460 w 762902"/>
              <a:gd name="connsiteY11" fmla="*/ 741259 h 1168700"/>
              <a:gd name="connsiteX12" fmla="*/ 335460 w 762902"/>
              <a:gd name="connsiteY12" fmla="*/ 795365 h 1168700"/>
              <a:gd name="connsiteX13" fmla="*/ 259711 w 762902"/>
              <a:gd name="connsiteY13" fmla="*/ 795365 h 1168700"/>
              <a:gd name="connsiteX14" fmla="*/ 259711 w 762902"/>
              <a:gd name="connsiteY14" fmla="*/ 854882 h 1168700"/>
              <a:gd name="connsiteX15" fmla="*/ 211015 w 762902"/>
              <a:gd name="connsiteY15" fmla="*/ 854882 h 1168700"/>
              <a:gd name="connsiteX16" fmla="*/ 211015 w 762902"/>
              <a:gd name="connsiteY16" fmla="*/ 919810 h 1168700"/>
              <a:gd name="connsiteX17" fmla="*/ 146088 w 762902"/>
              <a:gd name="connsiteY17" fmla="*/ 919810 h 1168700"/>
              <a:gd name="connsiteX18" fmla="*/ 146088 w 762902"/>
              <a:gd name="connsiteY18" fmla="*/ 984738 h 1168700"/>
              <a:gd name="connsiteX19" fmla="*/ 97392 w 762902"/>
              <a:gd name="connsiteY19" fmla="*/ 984738 h 1168700"/>
              <a:gd name="connsiteX20" fmla="*/ 97392 w 762902"/>
              <a:gd name="connsiteY20" fmla="*/ 1028023 h 1168700"/>
              <a:gd name="connsiteX21" fmla="*/ 5411 w 762902"/>
              <a:gd name="connsiteY21" fmla="*/ 1028023 h 1168700"/>
              <a:gd name="connsiteX22" fmla="*/ 0 w 762902"/>
              <a:gd name="connsiteY22" fmla="*/ 1168700 h 116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62902" h="1168700">
                <a:moveTo>
                  <a:pt x="0" y="1168700"/>
                </a:moveTo>
                <a:lnTo>
                  <a:pt x="557297" y="1168700"/>
                </a:lnTo>
                <a:lnTo>
                  <a:pt x="557297" y="1120004"/>
                </a:lnTo>
                <a:lnTo>
                  <a:pt x="627635" y="1120004"/>
                </a:lnTo>
                <a:lnTo>
                  <a:pt x="627635" y="1038845"/>
                </a:lnTo>
                <a:lnTo>
                  <a:pt x="681742" y="1038845"/>
                </a:lnTo>
                <a:lnTo>
                  <a:pt x="681742" y="973917"/>
                </a:lnTo>
                <a:lnTo>
                  <a:pt x="762902" y="973917"/>
                </a:lnTo>
                <a:lnTo>
                  <a:pt x="762902" y="0"/>
                </a:lnTo>
                <a:lnTo>
                  <a:pt x="394977" y="0"/>
                </a:lnTo>
                <a:lnTo>
                  <a:pt x="394977" y="741259"/>
                </a:lnTo>
                <a:lnTo>
                  <a:pt x="335460" y="741259"/>
                </a:lnTo>
                <a:lnTo>
                  <a:pt x="335460" y="795365"/>
                </a:lnTo>
                <a:lnTo>
                  <a:pt x="259711" y="795365"/>
                </a:lnTo>
                <a:lnTo>
                  <a:pt x="259711" y="854882"/>
                </a:lnTo>
                <a:lnTo>
                  <a:pt x="211015" y="854882"/>
                </a:lnTo>
                <a:lnTo>
                  <a:pt x="211015" y="919810"/>
                </a:lnTo>
                <a:lnTo>
                  <a:pt x="146088" y="919810"/>
                </a:lnTo>
                <a:lnTo>
                  <a:pt x="146088" y="984738"/>
                </a:lnTo>
                <a:lnTo>
                  <a:pt x="97392" y="984738"/>
                </a:lnTo>
                <a:lnTo>
                  <a:pt x="97392" y="1028023"/>
                </a:lnTo>
                <a:lnTo>
                  <a:pt x="5411" y="1028023"/>
                </a:lnTo>
                <a:lnTo>
                  <a:pt x="0" y="116870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orma libre 23"/>
          <p:cNvSpPr/>
          <p:nvPr/>
        </p:nvSpPr>
        <p:spPr>
          <a:xfrm>
            <a:off x="2348222" y="5196127"/>
            <a:ext cx="2532185" cy="2878467"/>
          </a:xfrm>
          <a:custGeom>
            <a:avLst/>
            <a:gdLst>
              <a:gd name="connsiteX0" fmla="*/ 0 w 2532185"/>
              <a:gd name="connsiteY0" fmla="*/ 0 h 2878467"/>
              <a:gd name="connsiteX1" fmla="*/ 2310348 w 2532185"/>
              <a:gd name="connsiteY1" fmla="*/ 0 h 2878467"/>
              <a:gd name="connsiteX2" fmla="*/ 2310348 w 2532185"/>
              <a:gd name="connsiteY2" fmla="*/ 1520393 h 2878467"/>
              <a:gd name="connsiteX3" fmla="*/ 2532185 w 2532185"/>
              <a:gd name="connsiteY3" fmla="*/ 1520393 h 2878467"/>
              <a:gd name="connsiteX4" fmla="*/ 2532185 w 2532185"/>
              <a:gd name="connsiteY4" fmla="*/ 2878467 h 2878467"/>
              <a:gd name="connsiteX5" fmla="*/ 1942424 w 2532185"/>
              <a:gd name="connsiteY5" fmla="*/ 2878467 h 2878467"/>
              <a:gd name="connsiteX6" fmla="*/ 1942424 w 2532185"/>
              <a:gd name="connsiteY6" fmla="*/ 2732379 h 2878467"/>
              <a:gd name="connsiteX7" fmla="*/ 757492 w 2532185"/>
              <a:gd name="connsiteY7" fmla="*/ 2732379 h 2878467"/>
              <a:gd name="connsiteX8" fmla="*/ 757492 w 2532185"/>
              <a:gd name="connsiteY8" fmla="*/ 2061458 h 2878467"/>
              <a:gd name="connsiteX9" fmla="*/ 308408 w 2532185"/>
              <a:gd name="connsiteY9" fmla="*/ 2061458 h 2878467"/>
              <a:gd name="connsiteX10" fmla="*/ 308408 w 2532185"/>
              <a:gd name="connsiteY10" fmla="*/ 2618755 h 2878467"/>
              <a:gd name="connsiteX11" fmla="*/ 10822 w 2532185"/>
              <a:gd name="connsiteY11" fmla="*/ 2618755 h 2878467"/>
              <a:gd name="connsiteX12" fmla="*/ 0 w 2532185"/>
              <a:gd name="connsiteY12" fmla="*/ 0 h 287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2185" h="2878467">
                <a:moveTo>
                  <a:pt x="0" y="0"/>
                </a:moveTo>
                <a:lnTo>
                  <a:pt x="2310348" y="0"/>
                </a:lnTo>
                <a:lnTo>
                  <a:pt x="2310348" y="1520393"/>
                </a:lnTo>
                <a:lnTo>
                  <a:pt x="2532185" y="1520393"/>
                </a:lnTo>
                <a:lnTo>
                  <a:pt x="2532185" y="2878467"/>
                </a:lnTo>
                <a:lnTo>
                  <a:pt x="1942424" y="2878467"/>
                </a:lnTo>
                <a:lnTo>
                  <a:pt x="1942424" y="2732379"/>
                </a:lnTo>
                <a:lnTo>
                  <a:pt x="757492" y="2732379"/>
                </a:lnTo>
                <a:lnTo>
                  <a:pt x="757492" y="2061458"/>
                </a:lnTo>
                <a:lnTo>
                  <a:pt x="308408" y="2061458"/>
                </a:lnTo>
                <a:lnTo>
                  <a:pt x="308408" y="2618755"/>
                </a:lnTo>
                <a:lnTo>
                  <a:pt x="10822" y="2618755"/>
                </a:lnTo>
                <a:cubicBezTo>
                  <a:pt x="7215" y="1745837"/>
                  <a:pt x="3607" y="872918"/>
                  <a:pt x="0" y="0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4989" t="8916" r="57621" b="18147"/>
          <a:stretch/>
        </p:blipFill>
        <p:spPr>
          <a:xfrm>
            <a:off x="1588702" y="2524846"/>
            <a:ext cx="4462038" cy="7218000"/>
          </a:xfrm>
          <a:prstGeom prst="rect">
            <a:avLst/>
          </a:prstGeom>
          <a:effectLst>
            <a:outerShdw blurRad="50800" dir="4800000" sx="97000" sy="97000" algn="ctr" rotWithShape="0">
              <a:schemeClr val="accent1">
                <a:lumMod val="60000"/>
                <a:lumOff val="40000"/>
              </a:schemeClr>
            </a:outerShdw>
            <a:reflection endPos="0" dist="50800" dir="5400000" sy="-100000" algn="bl" rotWithShape="0"/>
          </a:effec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96010" y="882650"/>
            <a:ext cx="5097139" cy="10845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</a:rPr>
              <a:t>CADIZ RESIDENCIAL                     CASA L16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0" y="9400447"/>
            <a:ext cx="7307591" cy="514730"/>
          </a:xfrm>
          <a:custGeom>
            <a:avLst/>
            <a:gdLst>
              <a:gd name="connsiteX0" fmla="*/ 0 w 12192000"/>
              <a:gd name="connsiteY0" fmla="*/ 0 h 1590675"/>
              <a:gd name="connsiteX1" fmla="*/ 971550 w 12192000"/>
              <a:gd name="connsiteY1" fmla="*/ 161925 h 1590675"/>
              <a:gd name="connsiteX2" fmla="*/ 142875 w 12192000"/>
              <a:gd name="connsiteY2" fmla="*/ 1409700 h 1590675"/>
              <a:gd name="connsiteX3" fmla="*/ 781050 w 12192000"/>
              <a:gd name="connsiteY3" fmla="*/ 1323975 h 1590675"/>
              <a:gd name="connsiteX4" fmla="*/ 628650 w 12192000"/>
              <a:gd name="connsiteY4" fmla="*/ 1438275 h 1590675"/>
              <a:gd name="connsiteX5" fmla="*/ 1428750 w 12192000"/>
              <a:gd name="connsiteY5" fmla="*/ 1343025 h 1590675"/>
              <a:gd name="connsiteX6" fmla="*/ 1304925 w 12192000"/>
              <a:gd name="connsiteY6" fmla="*/ 1476375 h 1590675"/>
              <a:gd name="connsiteX7" fmla="*/ 12192000 w 12192000"/>
              <a:gd name="connsiteY7" fmla="*/ 1590675 h 1590675"/>
              <a:gd name="connsiteX0" fmla="*/ 0 w 12182475"/>
              <a:gd name="connsiteY0" fmla="*/ 419100 h 1428750"/>
              <a:gd name="connsiteX1" fmla="*/ 962025 w 12182475"/>
              <a:gd name="connsiteY1" fmla="*/ 0 h 1428750"/>
              <a:gd name="connsiteX2" fmla="*/ 133350 w 12182475"/>
              <a:gd name="connsiteY2" fmla="*/ 1247775 h 1428750"/>
              <a:gd name="connsiteX3" fmla="*/ 771525 w 12182475"/>
              <a:gd name="connsiteY3" fmla="*/ 1162050 h 1428750"/>
              <a:gd name="connsiteX4" fmla="*/ 619125 w 12182475"/>
              <a:gd name="connsiteY4" fmla="*/ 1276350 h 1428750"/>
              <a:gd name="connsiteX5" fmla="*/ 1419225 w 12182475"/>
              <a:gd name="connsiteY5" fmla="*/ 1181100 h 1428750"/>
              <a:gd name="connsiteX6" fmla="*/ 1295400 w 12182475"/>
              <a:gd name="connsiteY6" fmla="*/ 1314450 h 1428750"/>
              <a:gd name="connsiteX7" fmla="*/ 12182475 w 12182475"/>
              <a:gd name="connsiteY7" fmla="*/ 1428750 h 1428750"/>
              <a:gd name="connsiteX0" fmla="*/ 0 w 12182475"/>
              <a:gd name="connsiteY0" fmla="*/ 0 h 1009650"/>
              <a:gd name="connsiteX1" fmla="*/ 476250 w 12182475"/>
              <a:gd name="connsiteY1" fmla="*/ 304800 h 1009650"/>
              <a:gd name="connsiteX2" fmla="*/ 133350 w 12182475"/>
              <a:gd name="connsiteY2" fmla="*/ 828675 h 1009650"/>
              <a:gd name="connsiteX3" fmla="*/ 771525 w 12182475"/>
              <a:gd name="connsiteY3" fmla="*/ 742950 h 1009650"/>
              <a:gd name="connsiteX4" fmla="*/ 619125 w 12182475"/>
              <a:gd name="connsiteY4" fmla="*/ 857250 h 1009650"/>
              <a:gd name="connsiteX5" fmla="*/ 1419225 w 12182475"/>
              <a:gd name="connsiteY5" fmla="*/ 762000 h 1009650"/>
              <a:gd name="connsiteX6" fmla="*/ 1295400 w 12182475"/>
              <a:gd name="connsiteY6" fmla="*/ 895350 h 1009650"/>
              <a:gd name="connsiteX7" fmla="*/ 12182475 w 12182475"/>
              <a:gd name="connsiteY7" fmla="*/ 1009650 h 1009650"/>
              <a:gd name="connsiteX0" fmla="*/ 0 w 15876323"/>
              <a:gd name="connsiteY0" fmla="*/ 0 h 1118292"/>
              <a:gd name="connsiteX1" fmla="*/ 476250 w 15876323"/>
              <a:gd name="connsiteY1" fmla="*/ 304800 h 1118292"/>
              <a:gd name="connsiteX2" fmla="*/ 133350 w 15876323"/>
              <a:gd name="connsiteY2" fmla="*/ 828675 h 1118292"/>
              <a:gd name="connsiteX3" fmla="*/ 771525 w 15876323"/>
              <a:gd name="connsiteY3" fmla="*/ 742950 h 1118292"/>
              <a:gd name="connsiteX4" fmla="*/ 619125 w 15876323"/>
              <a:gd name="connsiteY4" fmla="*/ 857250 h 1118292"/>
              <a:gd name="connsiteX5" fmla="*/ 1419225 w 15876323"/>
              <a:gd name="connsiteY5" fmla="*/ 762000 h 1118292"/>
              <a:gd name="connsiteX6" fmla="*/ 1295400 w 15876323"/>
              <a:gd name="connsiteY6" fmla="*/ 895350 h 1118292"/>
              <a:gd name="connsiteX7" fmla="*/ 15876323 w 15876323"/>
              <a:gd name="connsiteY7" fmla="*/ 1118292 h 111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6323" h="1118292">
                <a:moveTo>
                  <a:pt x="0" y="0"/>
                </a:moveTo>
                <a:lnTo>
                  <a:pt x="476250" y="304800"/>
                </a:lnTo>
                <a:lnTo>
                  <a:pt x="133350" y="828675"/>
                </a:lnTo>
                <a:lnTo>
                  <a:pt x="771525" y="742950"/>
                </a:lnTo>
                <a:lnTo>
                  <a:pt x="619125" y="857250"/>
                </a:lnTo>
                <a:lnTo>
                  <a:pt x="1419225" y="762000"/>
                </a:lnTo>
                <a:lnTo>
                  <a:pt x="1295400" y="895350"/>
                </a:lnTo>
                <a:lnTo>
                  <a:pt x="15876323" y="1118292"/>
                </a:lnTo>
              </a:path>
            </a:pathLst>
          </a:custGeom>
          <a:noFill/>
          <a:ln w="76200">
            <a:solidFill>
              <a:srgbClr val="FF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700" tIns="69852" rIns="139700" bIns="698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752"/>
          </a:p>
        </p:txBody>
      </p:sp>
      <p:sp>
        <p:nvSpPr>
          <p:cNvPr id="13" name="CuadroTexto 12"/>
          <p:cNvSpPr txBox="1"/>
          <p:nvPr/>
        </p:nvSpPr>
        <p:spPr>
          <a:xfrm>
            <a:off x="1257036" y="1865380"/>
            <a:ext cx="734880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FFFEFB"/>
                </a:solidFill>
              </a:rPr>
              <a:t>  </a:t>
            </a:r>
            <a:r>
              <a:rPr lang="es-ES" sz="2000" b="1" dirty="0">
                <a:solidFill>
                  <a:schemeClr val="bg1">
                    <a:lumMod val="10000"/>
                  </a:schemeClr>
                </a:solidFill>
              </a:rPr>
              <a:t>   PLANTA ARQUITECTONICA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56302" y="7442903"/>
            <a:ext cx="310579" cy="15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" b="1">
                <a:solidFill>
                  <a:srgbClr val="FFFEFB"/>
                </a:solidFill>
              </a:defRPr>
            </a:lvl1pPr>
          </a:lstStyle>
          <a:p>
            <a:r>
              <a:rPr lang="es-ES" dirty="0" smtClean="0"/>
              <a:t>SALA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759407" y="6611961"/>
            <a:ext cx="477741" cy="169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rgbClr val="FFFEFB"/>
                </a:solidFill>
              </a:defRPr>
            </a:lvl1pPr>
          </a:lstStyle>
          <a:p>
            <a:r>
              <a:rPr lang="es-MX" sz="500" dirty="0" smtClean="0"/>
              <a:t>COCINA</a:t>
            </a:r>
            <a:endParaRPr lang="es-MX" sz="5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486579" y="8058438"/>
            <a:ext cx="402842" cy="15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rgbClr val="FFFEFB"/>
                </a:solidFill>
              </a:defRPr>
            </a:lvl1pPr>
          </a:lstStyle>
          <a:p>
            <a:r>
              <a:rPr lang="es-ES" sz="400" dirty="0" smtClean="0"/>
              <a:t>TERRAZA</a:t>
            </a:r>
            <a:endParaRPr lang="es-MX" sz="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652157" y="6696600"/>
            <a:ext cx="396956" cy="15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" b="1">
                <a:solidFill>
                  <a:srgbClr val="FFFEFB"/>
                </a:solidFill>
              </a:defRPr>
            </a:lvl1pPr>
          </a:lstStyle>
          <a:p>
            <a:r>
              <a:rPr lang="es-ES" dirty="0" smtClean="0"/>
              <a:t>LOBBY</a:t>
            </a:r>
            <a:endParaRPr lang="es-MX" dirty="0"/>
          </a:p>
        </p:txBody>
      </p:sp>
      <p:sp>
        <p:nvSpPr>
          <p:cNvPr id="4" name="Recortar rectángulo de esquina diagonal 3"/>
          <p:cNvSpPr/>
          <p:nvPr/>
        </p:nvSpPr>
        <p:spPr>
          <a:xfrm>
            <a:off x="5611448" y="237350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MX" sz="1400" dirty="0" smtClean="0">
                <a:solidFill>
                  <a:srgbClr val="FFFFFF"/>
                </a:solidFill>
                <a:latin typeface="Arial" panose="020B0604020202020204" pitchFamily="34" charset="0"/>
              </a:rPr>
              <a:t>161.19 M2</a:t>
            </a:r>
            <a:endParaRPr lang="es-MX" sz="1400" dirty="0"/>
          </a:p>
        </p:txBody>
      </p:sp>
      <p:sp>
        <p:nvSpPr>
          <p:cNvPr id="14" name="Recortar rectángulo de esquina diagonal 13"/>
          <p:cNvSpPr/>
          <p:nvPr/>
        </p:nvSpPr>
        <p:spPr>
          <a:xfrm>
            <a:off x="5611446" y="270027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>
                <a:solidFill>
                  <a:srgbClr val="333300"/>
                </a:solidFill>
              </a:rPr>
              <a:t> PLANTA BAJA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189046" y="7429666"/>
            <a:ext cx="482957" cy="15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" b="1">
                <a:solidFill>
                  <a:srgbClr val="FFFEFB"/>
                </a:solidFill>
              </a:defRPr>
            </a:lvl1pPr>
          </a:lstStyle>
          <a:p>
            <a:r>
              <a:rPr lang="es-ES" dirty="0" smtClean="0"/>
              <a:t>COMEDOR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389140" y="5900655"/>
            <a:ext cx="477741" cy="169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rgbClr val="FFFEFB"/>
                </a:solidFill>
              </a:defRPr>
            </a:lvl1pPr>
          </a:lstStyle>
          <a:p>
            <a:r>
              <a:rPr lang="es-MX" sz="500" dirty="0" smtClean="0"/>
              <a:t>TERRAZA</a:t>
            </a:r>
            <a:endParaRPr lang="es-MX" sz="5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863514" y="5563762"/>
            <a:ext cx="288590" cy="15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" b="1">
                <a:solidFill>
                  <a:srgbClr val="FFFEFB"/>
                </a:solidFill>
              </a:defRPr>
            </a:lvl1pPr>
          </a:lstStyle>
          <a:p>
            <a:r>
              <a:rPr lang="es-ES" dirty="0" smtClean="0"/>
              <a:t>BAR</a:t>
            </a:r>
            <a:endParaRPr lang="es-MX" dirty="0"/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2444861" y="6781238"/>
            <a:ext cx="0" cy="28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4767351" y="5733744"/>
            <a:ext cx="0" cy="28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a libre 21"/>
          <p:cNvSpPr/>
          <p:nvPr/>
        </p:nvSpPr>
        <p:spPr>
          <a:xfrm>
            <a:off x="2311758" y="3474797"/>
            <a:ext cx="2591873" cy="1342623"/>
          </a:xfrm>
          <a:custGeom>
            <a:avLst/>
            <a:gdLst>
              <a:gd name="connsiteX0" fmla="*/ 0 w 2591873"/>
              <a:gd name="connsiteY0" fmla="*/ 0 h 1342623"/>
              <a:gd name="connsiteX1" fmla="*/ 2591873 w 2591873"/>
              <a:gd name="connsiteY1" fmla="*/ 0 h 1342623"/>
              <a:gd name="connsiteX2" fmla="*/ 2591873 w 2591873"/>
              <a:gd name="connsiteY2" fmla="*/ 1342623 h 1342623"/>
              <a:gd name="connsiteX3" fmla="*/ 0 w 2591873"/>
              <a:gd name="connsiteY3" fmla="*/ 1342623 h 1342623"/>
              <a:gd name="connsiteX4" fmla="*/ 0 w 2591873"/>
              <a:gd name="connsiteY4" fmla="*/ 0 h 134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873" h="1342623">
                <a:moveTo>
                  <a:pt x="0" y="0"/>
                </a:moveTo>
                <a:lnTo>
                  <a:pt x="2591873" y="0"/>
                </a:lnTo>
                <a:lnTo>
                  <a:pt x="2591873" y="1342623"/>
                </a:lnTo>
                <a:lnTo>
                  <a:pt x="0" y="1342623"/>
                </a:lnTo>
                <a:lnTo>
                  <a:pt x="0" y="0"/>
                </a:lnTo>
                <a:close/>
              </a:path>
            </a:pathLst>
          </a:custGeom>
          <a:pattFill prst="pct40">
            <a:fgClr>
              <a:srgbClr val="92D050"/>
            </a:fgClr>
            <a:bgClr>
              <a:srgbClr val="FFFEF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orma libre 22"/>
          <p:cNvSpPr/>
          <p:nvPr/>
        </p:nvSpPr>
        <p:spPr>
          <a:xfrm>
            <a:off x="2308538" y="7834296"/>
            <a:ext cx="389586" cy="489397"/>
          </a:xfrm>
          <a:custGeom>
            <a:avLst/>
            <a:gdLst>
              <a:gd name="connsiteX0" fmla="*/ 383147 w 389586"/>
              <a:gd name="connsiteY0" fmla="*/ 0 h 489397"/>
              <a:gd name="connsiteX1" fmla="*/ 48296 w 389586"/>
              <a:gd name="connsiteY1" fmla="*/ 0 h 489397"/>
              <a:gd name="connsiteX2" fmla="*/ 48296 w 389586"/>
              <a:gd name="connsiteY2" fmla="*/ 444321 h 489397"/>
              <a:gd name="connsiteX3" fmla="*/ 0 w 389586"/>
              <a:gd name="connsiteY3" fmla="*/ 444321 h 489397"/>
              <a:gd name="connsiteX4" fmla="*/ 0 w 389586"/>
              <a:gd name="connsiteY4" fmla="*/ 489397 h 489397"/>
              <a:gd name="connsiteX5" fmla="*/ 83713 w 389586"/>
              <a:gd name="connsiteY5" fmla="*/ 489397 h 489397"/>
              <a:gd name="connsiteX6" fmla="*/ 83713 w 389586"/>
              <a:gd name="connsiteY6" fmla="*/ 425003 h 489397"/>
              <a:gd name="connsiteX7" fmla="*/ 144887 w 389586"/>
              <a:gd name="connsiteY7" fmla="*/ 425003 h 489397"/>
              <a:gd name="connsiteX8" fmla="*/ 144887 w 389586"/>
              <a:gd name="connsiteY8" fmla="*/ 363828 h 489397"/>
              <a:gd name="connsiteX9" fmla="*/ 206062 w 389586"/>
              <a:gd name="connsiteY9" fmla="*/ 363828 h 489397"/>
              <a:gd name="connsiteX10" fmla="*/ 206062 w 389586"/>
              <a:gd name="connsiteY10" fmla="*/ 305873 h 489397"/>
              <a:gd name="connsiteX11" fmla="*/ 264017 w 389586"/>
              <a:gd name="connsiteY11" fmla="*/ 305873 h 489397"/>
              <a:gd name="connsiteX12" fmla="*/ 264017 w 389586"/>
              <a:gd name="connsiteY12" fmla="*/ 247918 h 489397"/>
              <a:gd name="connsiteX13" fmla="*/ 321972 w 389586"/>
              <a:gd name="connsiteY13" fmla="*/ 247918 h 489397"/>
              <a:gd name="connsiteX14" fmla="*/ 321972 w 389586"/>
              <a:gd name="connsiteY14" fmla="*/ 196403 h 489397"/>
              <a:gd name="connsiteX15" fmla="*/ 389586 w 389586"/>
              <a:gd name="connsiteY15" fmla="*/ 196403 h 489397"/>
              <a:gd name="connsiteX16" fmla="*/ 383147 w 389586"/>
              <a:gd name="connsiteY16" fmla="*/ 0 h 48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586" h="489397">
                <a:moveTo>
                  <a:pt x="383147" y="0"/>
                </a:moveTo>
                <a:lnTo>
                  <a:pt x="48296" y="0"/>
                </a:lnTo>
                <a:lnTo>
                  <a:pt x="48296" y="444321"/>
                </a:lnTo>
                <a:lnTo>
                  <a:pt x="0" y="444321"/>
                </a:lnTo>
                <a:lnTo>
                  <a:pt x="0" y="489397"/>
                </a:lnTo>
                <a:lnTo>
                  <a:pt x="83713" y="489397"/>
                </a:lnTo>
                <a:lnTo>
                  <a:pt x="83713" y="425003"/>
                </a:lnTo>
                <a:lnTo>
                  <a:pt x="144887" y="425003"/>
                </a:lnTo>
                <a:lnTo>
                  <a:pt x="144887" y="363828"/>
                </a:lnTo>
                <a:lnTo>
                  <a:pt x="206062" y="363828"/>
                </a:lnTo>
                <a:lnTo>
                  <a:pt x="206062" y="305873"/>
                </a:lnTo>
                <a:lnTo>
                  <a:pt x="264017" y="305873"/>
                </a:lnTo>
                <a:lnTo>
                  <a:pt x="264017" y="247918"/>
                </a:lnTo>
                <a:lnTo>
                  <a:pt x="321972" y="247918"/>
                </a:lnTo>
                <a:lnTo>
                  <a:pt x="321972" y="196403"/>
                </a:lnTo>
                <a:lnTo>
                  <a:pt x="389586" y="196403"/>
                </a:lnTo>
                <a:lnTo>
                  <a:pt x="383147" y="0"/>
                </a:lnTo>
                <a:close/>
              </a:path>
            </a:pathLst>
          </a:custGeom>
          <a:pattFill prst="pct40">
            <a:fgClr>
              <a:srgbClr val="92D050"/>
            </a:fgClr>
            <a:bgClr>
              <a:srgbClr val="FFFEF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7" name="Grupo 26"/>
          <p:cNvGrpSpPr/>
          <p:nvPr/>
        </p:nvGrpSpPr>
        <p:grpSpPr>
          <a:xfrm>
            <a:off x="2323571" y="5370747"/>
            <a:ext cx="476817" cy="130805"/>
            <a:chOff x="1495294" y="6153693"/>
            <a:chExt cx="476817" cy="130805"/>
          </a:xfrm>
        </p:grpSpPr>
        <p:sp>
          <p:nvSpPr>
            <p:cNvPr id="28" name="Rectángulo 27"/>
            <p:cNvSpPr/>
            <p:nvPr/>
          </p:nvSpPr>
          <p:spPr>
            <a:xfrm>
              <a:off x="1558291" y="6179245"/>
              <a:ext cx="132018" cy="664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1495294" y="6153693"/>
              <a:ext cx="476817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50" b="1" dirty="0" smtClean="0">
                  <a:solidFill>
                    <a:srgbClr val="FFFEFB"/>
                  </a:solidFill>
                </a:rPr>
                <a:t>BAÑO</a:t>
              </a:r>
              <a:endParaRPr lang="es-MX" sz="250" b="1" dirty="0">
                <a:solidFill>
                  <a:srgbClr val="FFFEFB"/>
                </a:solidFill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2369600" y="5765903"/>
            <a:ext cx="426520" cy="130805"/>
            <a:chOff x="1515092" y="6148411"/>
            <a:chExt cx="426520" cy="130805"/>
          </a:xfrm>
        </p:grpSpPr>
        <p:sp>
          <p:nvSpPr>
            <p:cNvPr id="31" name="Rectángulo 30"/>
            <p:cNvSpPr/>
            <p:nvPr/>
          </p:nvSpPr>
          <p:spPr>
            <a:xfrm>
              <a:off x="1558291" y="6179245"/>
              <a:ext cx="213632" cy="5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1515092" y="6148411"/>
              <a:ext cx="426520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50" b="1" dirty="0" smtClean="0">
                  <a:solidFill>
                    <a:srgbClr val="FFFEFB"/>
                  </a:solidFill>
                </a:rPr>
                <a:t>TRIQUES</a:t>
              </a:r>
              <a:endParaRPr lang="es-MX" sz="250" b="1" dirty="0">
                <a:solidFill>
                  <a:srgbClr val="FFFEFB"/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2725584" y="7439612"/>
            <a:ext cx="426520" cy="130805"/>
            <a:chOff x="1515092" y="6148411"/>
            <a:chExt cx="426520" cy="130805"/>
          </a:xfrm>
        </p:grpSpPr>
        <p:sp>
          <p:nvSpPr>
            <p:cNvPr id="34" name="Rectángulo 33"/>
            <p:cNvSpPr/>
            <p:nvPr/>
          </p:nvSpPr>
          <p:spPr>
            <a:xfrm>
              <a:off x="1558291" y="6179245"/>
              <a:ext cx="213632" cy="5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515092" y="6148411"/>
              <a:ext cx="426520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50" b="1" dirty="0" smtClean="0">
                  <a:solidFill>
                    <a:srgbClr val="FFFEFB"/>
                  </a:solidFill>
                </a:rPr>
                <a:t>PORTICO</a:t>
              </a:r>
              <a:endParaRPr lang="es-MX" sz="250" b="1" dirty="0">
                <a:solidFill>
                  <a:srgbClr val="FFFEFB"/>
                </a:solidFill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4504916" y="6903726"/>
            <a:ext cx="426520" cy="130805"/>
            <a:chOff x="1515092" y="6148411"/>
            <a:chExt cx="426520" cy="130805"/>
          </a:xfrm>
        </p:grpSpPr>
        <p:sp>
          <p:nvSpPr>
            <p:cNvPr id="37" name="Rectángulo 36"/>
            <p:cNvSpPr/>
            <p:nvPr/>
          </p:nvSpPr>
          <p:spPr>
            <a:xfrm>
              <a:off x="1558291" y="6179245"/>
              <a:ext cx="213632" cy="5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1515092" y="6148411"/>
              <a:ext cx="426520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50" b="1" dirty="0" smtClean="0">
                  <a:solidFill>
                    <a:srgbClr val="FFFEFB"/>
                  </a:solidFill>
                </a:rPr>
                <a:t>ALACENA</a:t>
              </a:r>
              <a:endParaRPr lang="es-MX" sz="250" b="1" dirty="0">
                <a:solidFill>
                  <a:srgbClr val="FFFEFB"/>
                </a:solidFill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2336376" y="7503331"/>
            <a:ext cx="476817" cy="130805"/>
            <a:chOff x="1495294" y="6153693"/>
            <a:chExt cx="476817" cy="130805"/>
          </a:xfrm>
        </p:grpSpPr>
        <p:sp>
          <p:nvSpPr>
            <p:cNvPr id="40" name="Rectángulo 39"/>
            <p:cNvSpPr/>
            <p:nvPr/>
          </p:nvSpPr>
          <p:spPr>
            <a:xfrm>
              <a:off x="1558291" y="6179245"/>
              <a:ext cx="132018" cy="664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1495294" y="6153693"/>
              <a:ext cx="476817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50" b="1" dirty="0" smtClean="0">
                  <a:solidFill>
                    <a:srgbClr val="FFFEFB"/>
                  </a:solidFill>
                </a:rPr>
                <a:t>BAÑO</a:t>
              </a:r>
              <a:endParaRPr lang="es-MX" sz="250" b="1" dirty="0">
                <a:solidFill>
                  <a:srgbClr val="FFFEF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3152717" y="7398528"/>
            <a:ext cx="241222" cy="9761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26"/>
          <p:cNvSpPr/>
          <p:nvPr/>
        </p:nvSpPr>
        <p:spPr>
          <a:xfrm>
            <a:off x="4199766" y="6856299"/>
            <a:ext cx="780882" cy="2852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orma libre 19"/>
          <p:cNvSpPr/>
          <p:nvPr/>
        </p:nvSpPr>
        <p:spPr>
          <a:xfrm>
            <a:off x="2431657" y="5341066"/>
            <a:ext cx="2548991" cy="2990007"/>
          </a:xfrm>
          <a:custGeom>
            <a:avLst/>
            <a:gdLst>
              <a:gd name="connsiteX0" fmla="*/ 0 w 2548991"/>
              <a:gd name="connsiteY0" fmla="*/ 0 h 2990007"/>
              <a:gd name="connsiteX1" fmla="*/ 2310276 w 2548991"/>
              <a:gd name="connsiteY1" fmla="*/ 0 h 2990007"/>
              <a:gd name="connsiteX2" fmla="*/ 2310276 w 2548991"/>
              <a:gd name="connsiteY2" fmla="*/ 1529394 h 2990007"/>
              <a:gd name="connsiteX3" fmla="*/ 1784293 w 2548991"/>
              <a:gd name="connsiteY3" fmla="*/ 1529394 h 2990007"/>
              <a:gd name="connsiteX4" fmla="*/ 1784293 w 2548991"/>
              <a:gd name="connsiteY4" fmla="*/ 1800478 h 2990007"/>
              <a:gd name="connsiteX5" fmla="*/ 2548991 w 2548991"/>
              <a:gd name="connsiteY5" fmla="*/ 1800478 h 2990007"/>
              <a:gd name="connsiteX6" fmla="*/ 2548991 w 2548991"/>
              <a:gd name="connsiteY6" fmla="*/ 2990007 h 2990007"/>
              <a:gd name="connsiteX7" fmla="*/ 983182 w 2548991"/>
              <a:gd name="connsiteY7" fmla="*/ 2990007 h 2990007"/>
              <a:gd name="connsiteX8" fmla="*/ 983182 w 2548991"/>
              <a:gd name="connsiteY8" fmla="*/ 2055377 h 2990007"/>
              <a:gd name="connsiteX9" fmla="*/ 28322 w 2548991"/>
              <a:gd name="connsiteY9" fmla="*/ 2055377 h 2990007"/>
              <a:gd name="connsiteX10" fmla="*/ 0 w 2548991"/>
              <a:gd name="connsiteY10" fmla="*/ 0 h 299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8991" h="2990007">
                <a:moveTo>
                  <a:pt x="0" y="0"/>
                </a:moveTo>
                <a:lnTo>
                  <a:pt x="2310276" y="0"/>
                </a:lnTo>
                <a:lnTo>
                  <a:pt x="2310276" y="1529394"/>
                </a:lnTo>
                <a:lnTo>
                  <a:pt x="1784293" y="1529394"/>
                </a:lnTo>
                <a:lnTo>
                  <a:pt x="1784293" y="1800478"/>
                </a:lnTo>
                <a:lnTo>
                  <a:pt x="2548991" y="1800478"/>
                </a:lnTo>
                <a:lnTo>
                  <a:pt x="2548991" y="2990007"/>
                </a:lnTo>
                <a:lnTo>
                  <a:pt x="983182" y="2990007"/>
                </a:lnTo>
                <a:lnTo>
                  <a:pt x="983182" y="2055377"/>
                </a:lnTo>
                <a:lnTo>
                  <a:pt x="28322" y="20553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96010" y="882650"/>
            <a:ext cx="5097139" cy="10845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</a:rPr>
              <a:t>CADIZ RESIDENCIAL                     CASA L16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0" y="9400447"/>
            <a:ext cx="7307591" cy="514730"/>
          </a:xfrm>
          <a:custGeom>
            <a:avLst/>
            <a:gdLst>
              <a:gd name="connsiteX0" fmla="*/ 0 w 12192000"/>
              <a:gd name="connsiteY0" fmla="*/ 0 h 1590675"/>
              <a:gd name="connsiteX1" fmla="*/ 971550 w 12192000"/>
              <a:gd name="connsiteY1" fmla="*/ 161925 h 1590675"/>
              <a:gd name="connsiteX2" fmla="*/ 142875 w 12192000"/>
              <a:gd name="connsiteY2" fmla="*/ 1409700 h 1590675"/>
              <a:gd name="connsiteX3" fmla="*/ 781050 w 12192000"/>
              <a:gd name="connsiteY3" fmla="*/ 1323975 h 1590675"/>
              <a:gd name="connsiteX4" fmla="*/ 628650 w 12192000"/>
              <a:gd name="connsiteY4" fmla="*/ 1438275 h 1590675"/>
              <a:gd name="connsiteX5" fmla="*/ 1428750 w 12192000"/>
              <a:gd name="connsiteY5" fmla="*/ 1343025 h 1590675"/>
              <a:gd name="connsiteX6" fmla="*/ 1304925 w 12192000"/>
              <a:gd name="connsiteY6" fmla="*/ 1476375 h 1590675"/>
              <a:gd name="connsiteX7" fmla="*/ 12192000 w 12192000"/>
              <a:gd name="connsiteY7" fmla="*/ 1590675 h 1590675"/>
              <a:gd name="connsiteX0" fmla="*/ 0 w 12182475"/>
              <a:gd name="connsiteY0" fmla="*/ 419100 h 1428750"/>
              <a:gd name="connsiteX1" fmla="*/ 962025 w 12182475"/>
              <a:gd name="connsiteY1" fmla="*/ 0 h 1428750"/>
              <a:gd name="connsiteX2" fmla="*/ 133350 w 12182475"/>
              <a:gd name="connsiteY2" fmla="*/ 1247775 h 1428750"/>
              <a:gd name="connsiteX3" fmla="*/ 771525 w 12182475"/>
              <a:gd name="connsiteY3" fmla="*/ 1162050 h 1428750"/>
              <a:gd name="connsiteX4" fmla="*/ 619125 w 12182475"/>
              <a:gd name="connsiteY4" fmla="*/ 1276350 h 1428750"/>
              <a:gd name="connsiteX5" fmla="*/ 1419225 w 12182475"/>
              <a:gd name="connsiteY5" fmla="*/ 1181100 h 1428750"/>
              <a:gd name="connsiteX6" fmla="*/ 1295400 w 12182475"/>
              <a:gd name="connsiteY6" fmla="*/ 1314450 h 1428750"/>
              <a:gd name="connsiteX7" fmla="*/ 12182475 w 12182475"/>
              <a:gd name="connsiteY7" fmla="*/ 1428750 h 1428750"/>
              <a:gd name="connsiteX0" fmla="*/ 0 w 12182475"/>
              <a:gd name="connsiteY0" fmla="*/ 0 h 1009650"/>
              <a:gd name="connsiteX1" fmla="*/ 476250 w 12182475"/>
              <a:gd name="connsiteY1" fmla="*/ 304800 h 1009650"/>
              <a:gd name="connsiteX2" fmla="*/ 133350 w 12182475"/>
              <a:gd name="connsiteY2" fmla="*/ 828675 h 1009650"/>
              <a:gd name="connsiteX3" fmla="*/ 771525 w 12182475"/>
              <a:gd name="connsiteY3" fmla="*/ 742950 h 1009650"/>
              <a:gd name="connsiteX4" fmla="*/ 619125 w 12182475"/>
              <a:gd name="connsiteY4" fmla="*/ 857250 h 1009650"/>
              <a:gd name="connsiteX5" fmla="*/ 1419225 w 12182475"/>
              <a:gd name="connsiteY5" fmla="*/ 762000 h 1009650"/>
              <a:gd name="connsiteX6" fmla="*/ 1295400 w 12182475"/>
              <a:gd name="connsiteY6" fmla="*/ 895350 h 1009650"/>
              <a:gd name="connsiteX7" fmla="*/ 12182475 w 12182475"/>
              <a:gd name="connsiteY7" fmla="*/ 1009650 h 1009650"/>
              <a:gd name="connsiteX0" fmla="*/ 0 w 15876323"/>
              <a:gd name="connsiteY0" fmla="*/ 0 h 1118292"/>
              <a:gd name="connsiteX1" fmla="*/ 476250 w 15876323"/>
              <a:gd name="connsiteY1" fmla="*/ 304800 h 1118292"/>
              <a:gd name="connsiteX2" fmla="*/ 133350 w 15876323"/>
              <a:gd name="connsiteY2" fmla="*/ 828675 h 1118292"/>
              <a:gd name="connsiteX3" fmla="*/ 771525 w 15876323"/>
              <a:gd name="connsiteY3" fmla="*/ 742950 h 1118292"/>
              <a:gd name="connsiteX4" fmla="*/ 619125 w 15876323"/>
              <a:gd name="connsiteY4" fmla="*/ 857250 h 1118292"/>
              <a:gd name="connsiteX5" fmla="*/ 1419225 w 15876323"/>
              <a:gd name="connsiteY5" fmla="*/ 762000 h 1118292"/>
              <a:gd name="connsiteX6" fmla="*/ 1295400 w 15876323"/>
              <a:gd name="connsiteY6" fmla="*/ 895350 h 1118292"/>
              <a:gd name="connsiteX7" fmla="*/ 15876323 w 15876323"/>
              <a:gd name="connsiteY7" fmla="*/ 1118292 h 111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6323" h="1118292">
                <a:moveTo>
                  <a:pt x="0" y="0"/>
                </a:moveTo>
                <a:lnTo>
                  <a:pt x="476250" y="304800"/>
                </a:lnTo>
                <a:lnTo>
                  <a:pt x="133350" y="828675"/>
                </a:lnTo>
                <a:lnTo>
                  <a:pt x="771525" y="742950"/>
                </a:lnTo>
                <a:lnTo>
                  <a:pt x="619125" y="857250"/>
                </a:lnTo>
                <a:lnTo>
                  <a:pt x="1419225" y="762000"/>
                </a:lnTo>
                <a:lnTo>
                  <a:pt x="1295400" y="895350"/>
                </a:lnTo>
                <a:lnTo>
                  <a:pt x="15876323" y="1118292"/>
                </a:lnTo>
              </a:path>
            </a:pathLst>
          </a:custGeom>
          <a:noFill/>
          <a:ln w="76200">
            <a:solidFill>
              <a:srgbClr val="FF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700" tIns="69852" rIns="139700" bIns="698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752"/>
          </a:p>
        </p:txBody>
      </p:sp>
      <p:sp>
        <p:nvSpPr>
          <p:cNvPr id="13" name="CuadroTexto 12"/>
          <p:cNvSpPr txBox="1"/>
          <p:nvPr/>
        </p:nvSpPr>
        <p:spPr>
          <a:xfrm>
            <a:off x="1257036" y="1865380"/>
            <a:ext cx="734880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FFFEFB"/>
                </a:solidFill>
              </a:rPr>
              <a:t>  </a:t>
            </a:r>
            <a:r>
              <a:rPr lang="es-ES" sz="2000" b="1" dirty="0">
                <a:solidFill>
                  <a:schemeClr val="bg1">
                    <a:lumMod val="10000"/>
                  </a:schemeClr>
                </a:solidFill>
              </a:rPr>
              <a:t>   </a:t>
            </a:r>
            <a:r>
              <a:rPr lang="es-ES" sz="2000" b="1" dirty="0" smtClean="0">
                <a:solidFill>
                  <a:schemeClr val="bg1">
                    <a:lumMod val="10000"/>
                  </a:schemeClr>
                </a:solidFill>
              </a:rPr>
              <a:t>PLANTA ARQUITECTONICA</a:t>
            </a:r>
            <a:endParaRPr lang="es-E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Recortar rectángulo de esquina diagonal 3"/>
          <p:cNvSpPr/>
          <p:nvPr/>
        </p:nvSpPr>
        <p:spPr>
          <a:xfrm>
            <a:off x="5611448" y="237350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MX" sz="1400" dirty="0" smtClean="0">
                <a:solidFill>
                  <a:srgbClr val="FFFFFF"/>
                </a:solidFill>
                <a:latin typeface="Arial" panose="020B0604020202020204" pitchFamily="34" charset="0"/>
              </a:rPr>
              <a:t>178.72 M2</a:t>
            </a:r>
            <a:endParaRPr lang="es-MX" sz="1400" dirty="0"/>
          </a:p>
        </p:txBody>
      </p:sp>
      <p:sp>
        <p:nvSpPr>
          <p:cNvPr id="14" name="Recortar rectángulo de esquina diagonal 13"/>
          <p:cNvSpPr/>
          <p:nvPr/>
        </p:nvSpPr>
        <p:spPr>
          <a:xfrm>
            <a:off x="5611446" y="270027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>
                <a:solidFill>
                  <a:srgbClr val="333300"/>
                </a:solidFill>
              </a:rPr>
              <a:t> PLANTA ALTA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2930600" y="6355361"/>
            <a:ext cx="0" cy="28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a libre 21"/>
          <p:cNvSpPr/>
          <p:nvPr/>
        </p:nvSpPr>
        <p:spPr>
          <a:xfrm>
            <a:off x="2419660" y="3578661"/>
            <a:ext cx="2591873" cy="1342623"/>
          </a:xfrm>
          <a:custGeom>
            <a:avLst/>
            <a:gdLst>
              <a:gd name="connsiteX0" fmla="*/ 0 w 2591873"/>
              <a:gd name="connsiteY0" fmla="*/ 0 h 1342623"/>
              <a:gd name="connsiteX1" fmla="*/ 2591873 w 2591873"/>
              <a:gd name="connsiteY1" fmla="*/ 0 h 1342623"/>
              <a:gd name="connsiteX2" fmla="*/ 2591873 w 2591873"/>
              <a:gd name="connsiteY2" fmla="*/ 1342623 h 1342623"/>
              <a:gd name="connsiteX3" fmla="*/ 0 w 2591873"/>
              <a:gd name="connsiteY3" fmla="*/ 1342623 h 1342623"/>
              <a:gd name="connsiteX4" fmla="*/ 0 w 2591873"/>
              <a:gd name="connsiteY4" fmla="*/ 0 h 134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873" h="1342623">
                <a:moveTo>
                  <a:pt x="0" y="0"/>
                </a:moveTo>
                <a:lnTo>
                  <a:pt x="2591873" y="0"/>
                </a:lnTo>
                <a:lnTo>
                  <a:pt x="2591873" y="1342623"/>
                </a:lnTo>
                <a:lnTo>
                  <a:pt x="0" y="1342623"/>
                </a:lnTo>
                <a:lnTo>
                  <a:pt x="0" y="0"/>
                </a:lnTo>
                <a:close/>
              </a:path>
            </a:pathLst>
          </a:custGeom>
          <a:pattFill prst="pct40">
            <a:fgClr>
              <a:srgbClr val="92D050"/>
            </a:fgClr>
            <a:bgClr>
              <a:srgbClr val="FFFEF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8248" t="12562" r="56343" b="19487"/>
          <a:stretch/>
        </p:blipFill>
        <p:spPr>
          <a:xfrm>
            <a:off x="1609450" y="2592703"/>
            <a:ext cx="4244099" cy="721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73313" y="6038244"/>
            <a:ext cx="526405" cy="15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" b="1">
                <a:solidFill>
                  <a:srgbClr val="FFFEFB"/>
                </a:solidFill>
              </a:defRPr>
            </a:lvl1pPr>
          </a:lstStyle>
          <a:p>
            <a:r>
              <a:rPr lang="es-ES" dirty="0" smtClean="0"/>
              <a:t>RECAMARA 1</a:t>
            </a:r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3653795" y="6034303"/>
            <a:ext cx="526405" cy="15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" b="1">
                <a:solidFill>
                  <a:srgbClr val="FFFEFB"/>
                </a:solidFill>
              </a:defRPr>
            </a:lvl1pPr>
          </a:lstStyle>
          <a:p>
            <a:r>
              <a:rPr lang="es-ES" dirty="0" smtClean="0"/>
              <a:t>RECAMARA 2</a:t>
            </a:r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3169919" y="6804035"/>
            <a:ext cx="504127" cy="15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" b="1">
                <a:solidFill>
                  <a:srgbClr val="FFFEFB"/>
                </a:solidFill>
              </a:defRPr>
            </a:lvl1pPr>
          </a:lstStyle>
          <a:p>
            <a:r>
              <a:rPr lang="es-ES" dirty="0" smtClean="0"/>
              <a:t>ESTANCIA TV</a:t>
            </a:r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4288564" y="6498744"/>
            <a:ext cx="421583" cy="138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" b="1">
                <a:solidFill>
                  <a:srgbClr val="FFFEFB"/>
                </a:solidFill>
              </a:defRPr>
            </a:lvl1pPr>
          </a:lstStyle>
          <a:p>
            <a:r>
              <a:rPr lang="es-ES" sz="300" dirty="0" smtClean="0"/>
              <a:t>LAVANDERIA</a:t>
            </a:r>
            <a:endParaRPr lang="es-ES" sz="3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4288564" y="6957923"/>
            <a:ext cx="580892" cy="138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" b="1">
                <a:solidFill>
                  <a:srgbClr val="FFFEFB"/>
                </a:solidFill>
              </a:defRPr>
            </a:lvl1pPr>
          </a:lstStyle>
          <a:p>
            <a:r>
              <a:rPr lang="es-ES" sz="300" dirty="0" smtClean="0"/>
              <a:t>PATIO DE SERVICIO</a:t>
            </a:r>
            <a:endParaRPr lang="es-ES" sz="3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3599308" y="7477197"/>
            <a:ext cx="410237" cy="184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" b="1">
                <a:solidFill>
                  <a:srgbClr val="FFFEFB"/>
                </a:solidFill>
              </a:defRPr>
            </a:lvl1pPr>
          </a:lstStyle>
          <a:p>
            <a:pPr algn="ctr"/>
            <a:r>
              <a:rPr lang="es-ES" sz="300" dirty="0" smtClean="0"/>
              <a:t>RECAMARA PRICIPAÑ</a:t>
            </a:r>
            <a:endParaRPr lang="es-ES" sz="300" dirty="0"/>
          </a:p>
        </p:txBody>
      </p:sp>
      <p:grpSp>
        <p:nvGrpSpPr>
          <p:cNvPr id="41" name="Grupo 40"/>
          <p:cNvGrpSpPr/>
          <p:nvPr/>
        </p:nvGrpSpPr>
        <p:grpSpPr>
          <a:xfrm>
            <a:off x="4275942" y="5675725"/>
            <a:ext cx="476817" cy="130805"/>
            <a:chOff x="1480261" y="6150023"/>
            <a:chExt cx="476817" cy="130805"/>
          </a:xfrm>
        </p:grpSpPr>
        <p:sp>
          <p:nvSpPr>
            <p:cNvPr id="40" name="Rectángulo 39"/>
            <p:cNvSpPr/>
            <p:nvPr/>
          </p:nvSpPr>
          <p:spPr>
            <a:xfrm>
              <a:off x="1558291" y="6179245"/>
              <a:ext cx="275966" cy="616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1480261" y="6150023"/>
              <a:ext cx="476817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50" b="1" dirty="0" smtClean="0">
                  <a:solidFill>
                    <a:srgbClr val="FFFEFB"/>
                  </a:solidFill>
                </a:rPr>
                <a:t>BAÑO VESTIDOR</a:t>
              </a:r>
              <a:endParaRPr lang="es-MX" sz="250" b="1" dirty="0">
                <a:solidFill>
                  <a:srgbClr val="FFFEFB"/>
                </a:solidFill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3566017" y="7227125"/>
            <a:ext cx="476817" cy="130805"/>
            <a:chOff x="1480261" y="6150023"/>
            <a:chExt cx="476817" cy="130805"/>
          </a:xfrm>
        </p:grpSpPr>
        <p:sp>
          <p:nvSpPr>
            <p:cNvPr id="43" name="Rectángulo 42"/>
            <p:cNvSpPr/>
            <p:nvPr/>
          </p:nvSpPr>
          <p:spPr>
            <a:xfrm>
              <a:off x="1558291" y="6179245"/>
              <a:ext cx="275966" cy="616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1480261" y="6150023"/>
              <a:ext cx="476817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50" b="1" dirty="0" smtClean="0">
                  <a:solidFill>
                    <a:srgbClr val="FFFEFB"/>
                  </a:solidFill>
                </a:rPr>
                <a:t>BLANCOS</a:t>
              </a:r>
              <a:endParaRPr lang="es-MX" sz="250" b="1" dirty="0">
                <a:solidFill>
                  <a:srgbClr val="FFFEFB"/>
                </a:solidFill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4454619" y="7621609"/>
            <a:ext cx="476817" cy="130805"/>
            <a:chOff x="1480261" y="6150023"/>
            <a:chExt cx="476817" cy="130805"/>
          </a:xfrm>
        </p:grpSpPr>
        <p:sp>
          <p:nvSpPr>
            <p:cNvPr id="46" name="Rectángulo 45"/>
            <p:cNvSpPr/>
            <p:nvPr/>
          </p:nvSpPr>
          <p:spPr>
            <a:xfrm>
              <a:off x="1558291" y="6179245"/>
              <a:ext cx="275966" cy="616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1480261" y="6150023"/>
              <a:ext cx="476817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50" b="1" dirty="0" smtClean="0">
                  <a:solidFill>
                    <a:srgbClr val="FFFEFB"/>
                  </a:solidFill>
                </a:rPr>
                <a:t>BAÑO VESTIDOR</a:t>
              </a:r>
              <a:endParaRPr lang="es-MX" sz="250" b="1" dirty="0">
                <a:solidFill>
                  <a:srgbClr val="FFFEFB"/>
                </a:solidFill>
              </a:endParaRP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2453783" y="5648607"/>
            <a:ext cx="476817" cy="130805"/>
            <a:chOff x="1480261" y="6150023"/>
            <a:chExt cx="476817" cy="130805"/>
          </a:xfrm>
        </p:grpSpPr>
        <p:sp>
          <p:nvSpPr>
            <p:cNvPr id="49" name="Rectángulo 48"/>
            <p:cNvSpPr/>
            <p:nvPr/>
          </p:nvSpPr>
          <p:spPr>
            <a:xfrm>
              <a:off x="1558291" y="6179245"/>
              <a:ext cx="275966" cy="616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1480261" y="6150023"/>
              <a:ext cx="476817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50" b="1" dirty="0" smtClean="0">
                  <a:solidFill>
                    <a:srgbClr val="FFFEFB"/>
                  </a:solidFill>
                </a:rPr>
                <a:t>BAÑO VESTIDOR</a:t>
              </a:r>
              <a:endParaRPr lang="es-MX" sz="250" b="1" dirty="0">
                <a:solidFill>
                  <a:srgbClr val="FFFEF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7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/>
          <p:cNvSpPr/>
          <p:nvPr/>
        </p:nvSpPr>
        <p:spPr>
          <a:xfrm>
            <a:off x="2405921" y="7223658"/>
            <a:ext cx="2848131" cy="2053652"/>
          </a:xfrm>
          <a:custGeom>
            <a:avLst/>
            <a:gdLst>
              <a:gd name="connsiteX0" fmla="*/ 0 w 2848131"/>
              <a:gd name="connsiteY0" fmla="*/ 0 h 2053652"/>
              <a:gd name="connsiteX1" fmla="*/ 1948722 w 2848131"/>
              <a:gd name="connsiteY1" fmla="*/ 0 h 2053652"/>
              <a:gd name="connsiteX2" fmla="*/ 1948722 w 2848131"/>
              <a:gd name="connsiteY2" fmla="*/ 644577 h 2053652"/>
              <a:gd name="connsiteX3" fmla="*/ 2848131 w 2848131"/>
              <a:gd name="connsiteY3" fmla="*/ 644577 h 2053652"/>
              <a:gd name="connsiteX4" fmla="*/ 2848131 w 2848131"/>
              <a:gd name="connsiteY4" fmla="*/ 1386590 h 2053652"/>
              <a:gd name="connsiteX5" fmla="*/ 2548328 w 2848131"/>
              <a:gd name="connsiteY5" fmla="*/ 1386590 h 2053652"/>
              <a:gd name="connsiteX6" fmla="*/ 2548328 w 2848131"/>
              <a:gd name="connsiteY6" fmla="*/ 2053652 h 2053652"/>
              <a:gd name="connsiteX7" fmla="*/ 7495 w 2848131"/>
              <a:gd name="connsiteY7" fmla="*/ 2053652 h 2053652"/>
              <a:gd name="connsiteX8" fmla="*/ 0 w 2848131"/>
              <a:gd name="connsiteY8" fmla="*/ 0 h 205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8131" h="2053652">
                <a:moveTo>
                  <a:pt x="0" y="0"/>
                </a:moveTo>
                <a:lnTo>
                  <a:pt x="1948722" y="0"/>
                </a:lnTo>
                <a:lnTo>
                  <a:pt x="1948722" y="644577"/>
                </a:lnTo>
                <a:lnTo>
                  <a:pt x="2848131" y="644577"/>
                </a:lnTo>
                <a:lnTo>
                  <a:pt x="2848131" y="1386590"/>
                </a:lnTo>
                <a:lnTo>
                  <a:pt x="2548328" y="1386590"/>
                </a:lnTo>
                <a:lnTo>
                  <a:pt x="2548328" y="2053652"/>
                </a:lnTo>
                <a:lnTo>
                  <a:pt x="7495" y="2053652"/>
                </a:lnTo>
                <a:cubicBezTo>
                  <a:pt x="4997" y="1369101"/>
                  <a:pt x="2498" y="684551"/>
                  <a:pt x="0" y="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orma libre 7"/>
          <p:cNvSpPr/>
          <p:nvPr/>
        </p:nvSpPr>
        <p:spPr>
          <a:xfrm>
            <a:off x="1618129" y="4477519"/>
            <a:ext cx="3276600" cy="2097741"/>
          </a:xfrm>
          <a:custGeom>
            <a:avLst/>
            <a:gdLst>
              <a:gd name="connsiteX0" fmla="*/ 0 w 3276600"/>
              <a:gd name="connsiteY0" fmla="*/ 0 h 2097741"/>
              <a:gd name="connsiteX1" fmla="*/ 3276600 w 3276600"/>
              <a:gd name="connsiteY1" fmla="*/ 0 h 2097741"/>
              <a:gd name="connsiteX2" fmla="*/ 3276600 w 3276600"/>
              <a:gd name="connsiteY2" fmla="*/ 1429870 h 2097741"/>
              <a:gd name="connsiteX3" fmla="*/ 2196353 w 3276600"/>
              <a:gd name="connsiteY3" fmla="*/ 1429870 h 2097741"/>
              <a:gd name="connsiteX4" fmla="*/ 2196353 w 3276600"/>
              <a:gd name="connsiteY4" fmla="*/ 2048435 h 2097741"/>
              <a:gd name="connsiteX5" fmla="*/ 1304365 w 3276600"/>
              <a:gd name="connsiteY5" fmla="*/ 2048435 h 2097741"/>
              <a:gd name="connsiteX6" fmla="*/ 1304365 w 3276600"/>
              <a:gd name="connsiteY6" fmla="*/ 2097741 h 2097741"/>
              <a:gd name="connsiteX7" fmla="*/ 0 w 3276600"/>
              <a:gd name="connsiteY7" fmla="*/ 2097741 h 2097741"/>
              <a:gd name="connsiteX8" fmla="*/ 0 w 3276600"/>
              <a:gd name="connsiteY8" fmla="*/ 1385047 h 2097741"/>
              <a:gd name="connsiteX9" fmla="*/ 354106 w 3276600"/>
              <a:gd name="connsiteY9" fmla="*/ 1385047 h 2097741"/>
              <a:gd name="connsiteX10" fmla="*/ 354106 w 3276600"/>
              <a:gd name="connsiteY10" fmla="*/ 672353 h 2097741"/>
              <a:gd name="connsiteX11" fmla="*/ 35859 w 3276600"/>
              <a:gd name="connsiteY11" fmla="*/ 672353 h 2097741"/>
              <a:gd name="connsiteX12" fmla="*/ 0 w 3276600"/>
              <a:gd name="connsiteY12" fmla="*/ 0 h 209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76600" h="2097741">
                <a:moveTo>
                  <a:pt x="0" y="0"/>
                </a:moveTo>
                <a:lnTo>
                  <a:pt x="3276600" y="0"/>
                </a:lnTo>
                <a:lnTo>
                  <a:pt x="3276600" y="1429870"/>
                </a:lnTo>
                <a:lnTo>
                  <a:pt x="2196353" y="1429870"/>
                </a:lnTo>
                <a:lnTo>
                  <a:pt x="2196353" y="2048435"/>
                </a:lnTo>
                <a:lnTo>
                  <a:pt x="1304365" y="2048435"/>
                </a:lnTo>
                <a:lnTo>
                  <a:pt x="1304365" y="2097741"/>
                </a:lnTo>
                <a:lnTo>
                  <a:pt x="0" y="2097741"/>
                </a:lnTo>
                <a:lnTo>
                  <a:pt x="0" y="1385047"/>
                </a:lnTo>
                <a:lnTo>
                  <a:pt x="354106" y="1385047"/>
                </a:lnTo>
                <a:lnTo>
                  <a:pt x="354106" y="672353"/>
                </a:lnTo>
                <a:lnTo>
                  <a:pt x="35859" y="672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96010" y="882650"/>
            <a:ext cx="5097139" cy="10845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</a:rPr>
              <a:t>CADIZ RESIDENCIAL                     CASA L16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257036" y="1865380"/>
            <a:ext cx="734880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FFFEFB"/>
                </a:solidFill>
              </a:rPr>
              <a:t>  </a:t>
            </a:r>
            <a:r>
              <a:rPr lang="es-ES" sz="2000" b="1" dirty="0">
                <a:solidFill>
                  <a:schemeClr val="bg1">
                    <a:lumMod val="10000"/>
                  </a:schemeClr>
                </a:solidFill>
              </a:rPr>
              <a:t>   </a:t>
            </a:r>
            <a:r>
              <a:rPr lang="es-ES" sz="2000" b="1" dirty="0" smtClean="0">
                <a:solidFill>
                  <a:schemeClr val="bg1">
                    <a:lumMod val="10000"/>
                  </a:schemeClr>
                </a:solidFill>
              </a:rPr>
              <a:t>CORTES</a:t>
            </a:r>
            <a:endParaRPr lang="es-E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Recortar rectángulo de esquina diagonal 13"/>
          <p:cNvSpPr/>
          <p:nvPr/>
        </p:nvSpPr>
        <p:spPr>
          <a:xfrm>
            <a:off x="751171" y="6632365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>
                <a:solidFill>
                  <a:srgbClr val="333300"/>
                </a:solidFill>
              </a:rPr>
              <a:t> CORTE A-A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2688" t="33011" r="54610" b="35672"/>
          <a:stretch/>
        </p:blipFill>
        <p:spPr>
          <a:xfrm>
            <a:off x="246063" y="3138696"/>
            <a:ext cx="6550977" cy="3485356"/>
          </a:xfrm>
          <a:prstGeom prst="rect">
            <a:avLst/>
          </a:prstGeom>
        </p:spPr>
      </p:pic>
      <p:sp>
        <p:nvSpPr>
          <p:cNvPr id="6" name="Forma libre 5"/>
          <p:cNvSpPr/>
          <p:nvPr/>
        </p:nvSpPr>
        <p:spPr>
          <a:xfrm>
            <a:off x="2931459" y="4352013"/>
            <a:ext cx="3850341" cy="2236694"/>
          </a:xfrm>
          <a:custGeom>
            <a:avLst/>
            <a:gdLst>
              <a:gd name="connsiteX0" fmla="*/ 0 w 3850341"/>
              <a:gd name="connsiteY0" fmla="*/ 2236694 h 2236694"/>
              <a:gd name="connsiteX1" fmla="*/ 3850341 w 3850341"/>
              <a:gd name="connsiteY1" fmla="*/ 2236694 h 2236694"/>
              <a:gd name="connsiteX2" fmla="*/ 3850341 w 3850341"/>
              <a:gd name="connsiteY2" fmla="*/ 0 h 2236694"/>
              <a:gd name="connsiteX3" fmla="*/ 3182470 w 3850341"/>
              <a:gd name="connsiteY3" fmla="*/ 0 h 2236694"/>
              <a:gd name="connsiteX4" fmla="*/ 3182470 w 3850341"/>
              <a:gd name="connsiteY4" fmla="*/ 784411 h 2236694"/>
              <a:gd name="connsiteX5" fmla="*/ 2474259 w 3850341"/>
              <a:gd name="connsiteY5" fmla="*/ 784411 h 2236694"/>
              <a:gd name="connsiteX6" fmla="*/ 2474259 w 3850341"/>
              <a:gd name="connsiteY6" fmla="*/ 1577788 h 2236694"/>
              <a:gd name="connsiteX7" fmla="*/ 905435 w 3850341"/>
              <a:gd name="connsiteY7" fmla="*/ 1577788 h 2236694"/>
              <a:gd name="connsiteX8" fmla="*/ 905435 w 3850341"/>
              <a:gd name="connsiteY8" fmla="*/ 2182906 h 2236694"/>
              <a:gd name="connsiteX9" fmla="*/ 4482 w 3850341"/>
              <a:gd name="connsiteY9" fmla="*/ 2182906 h 2236694"/>
              <a:gd name="connsiteX10" fmla="*/ 0 w 3850341"/>
              <a:gd name="connsiteY10" fmla="*/ 2236694 h 223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0341" h="2236694">
                <a:moveTo>
                  <a:pt x="0" y="2236694"/>
                </a:moveTo>
                <a:lnTo>
                  <a:pt x="3850341" y="2236694"/>
                </a:lnTo>
                <a:lnTo>
                  <a:pt x="3850341" y="0"/>
                </a:lnTo>
                <a:lnTo>
                  <a:pt x="3182470" y="0"/>
                </a:lnTo>
                <a:lnTo>
                  <a:pt x="3182470" y="784411"/>
                </a:lnTo>
                <a:lnTo>
                  <a:pt x="2474259" y="784411"/>
                </a:lnTo>
                <a:lnTo>
                  <a:pt x="2474259" y="1577788"/>
                </a:lnTo>
                <a:lnTo>
                  <a:pt x="905435" y="1577788"/>
                </a:lnTo>
                <a:lnTo>
                  <a:pt x="905435" y="2182906"/>
                </a:lnTo>
                <a:lnTo>
                  <a:pt x="4482" y="2182906"/>
                </a:lnTo>
                <a:lnTo>
                  <a:pt x="0" y="2236694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39820" t="30771" r="33021" b="23345"/>
          <a:stretch/>
        </p:blipFill>
        <p:spPr>
          <a:xfrm>
            <a:off x="1800932" y="6834014"/>
            <a:ext cx="3979890" cy="2593299"/>
          </a:xfrm>
          <a:prstGeom prst="rect">
            <a:avLst/>
          </a:prstGeom>
        </p:spPr>
      </p:pic>
      <p:sp>
        <p:nvSpPr>
          <p:cNvPr id="36" name="Recortar rectángulo de esquina diagonal 35"/>
          <p:cNvSpPr/>
          <p:nvPr/>
        </p:nvSpPr>
        <p:spPr>
          <a:xfrm>
            <a:off x="751171" y="9414989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>
                <a:solidFill>
                  <a:srgbClr val="333300"/>
                </a:solidFill>
              </a:rPr>
              <a:t> CORTE B-B</a:t>
            </a:r>
          </a:p>
        </p:txBody>
      </p:sp>
    </p:spTree>
    <p:extLst>
      <p:ext uri="{BB962C8B-B14F-4D97-AF65-F5344CB8AC3E}">
        <p14:creationId xmlns:p14="http://schemas.microsoft.com/office/powerpoint/2010/main" val="13021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1388225" y="4601980"/>
            <a:ext cx="5715001" cy="3687481"/>
            <a:chOff x="1388225" y="4601980"/>
            <a:chExt cx="5715001" cy="3687481"/>
          </a:xfrm>
        </p:grpSpPr>
        <p:sp>
          <p:nvSpPr>
            <p:cNvPr id="35" name="Forma libre 34"/>
            <p:cNvSpPr/>
            <p:nvPr/>
          </p:nvSpPr>
          <p:spPr>
            <a:xfrm>
              <a:off x="2720715" y="7187784"/>
              <a:ext cx="2615783" cy="824459"/>
            </a:xfrm>
            <a:custGeom>
              <a:avLst/>
              <a:gdLst>
                <a:gd name="connsiteX0" fmla="*/ 0 w 2615783"/>
                <a:gd name="connsiteY0" fmla="*/ 0 h 824459"/>
                <a:gd name="connsiteX1" fmla="*/ 2615783 w 2615783"/>
                <a:gd name="connsiteY1" fmla="*/ 0 h 824459"/>
                <a:gd name="connsiteX2" fmla="*/ 2615783 w 2615783"/>
                <a:gd name="connsiteY2" fmla="*/ 824459 h 824459"/>
                <a:gd name="connsiteX3" fmla="*/ 1341619 w 2615783"/>
                <a:gd name="connsiteY3" fmla="*/ 824459 h 824459"/>
                <a:gd name="connsiteX4" fmla="*/ 7495 w 2615783"/>
                <a:gd name="connsiteY4" fmla="*/ 637082 h 824459"/>
                <a:gd name="connsiteX5" fmla="*/ 0 w 2615783"/>
                <a:gd name="connsiteY5" fmla="*/ 0 h 82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5783" h="824459">
                  <a:moveTo>
                    <a:pt x="0" y="0"/>
                  </a:moveTo>
                  <a:lnTo>
                    <a:pt x="2615783" y="0"/>
                  </a:lnTo>
                  <a:lnTo>
                    <a:pt x="2615783" y="824459"/>
                  </a:lnTo>
                  <a:lnTo>
                    <a:pt x="1341619" y="824459"/>
                  </a:lnTo>
                  <a:lnTo>
                    <a:pt x="7495" y="637082"/>
                  </a:lnTo>
                  <a:cubicBezTo>
                    <a:pt x="4997" y="424721"/>
                    <a:pt x="2498" y="21236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Forma en L 32"/>
            <p:cNvSpPr/>
            <p:nvPr/>
          </p:nvSpPr>
          <p:spPr>
            <a:xfrm rot="5400000">
              <a:off x="1503395" y="5384695"/>
              <a:ext cx="2075922" cy="975187"/>
            </a:xfrm>
            <a:prstGeom prst="corner">
              <a:avLst>
                <a:gd name="adj1" fmla="val 60250"/>
                <a:gd name="adj2" fmla="val 9534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Forma libre 31"/>
            <p:cNvSpPr/>
            <p:nvPr/>
          </p:nvSpPr>
          <p:spPr>
            <a:xfrm>
              <a:off x="1585913" y="6905625"/>
              <a:ext cx="1052512" cy="914400"/>
            </a:xfrm>
            <a:custGeom>
              <a:avLst/>
              <a:gdLst>
                <a:gd name="connsiteX0" fmla="*/ 461962 w 1052512"/>
                <a:gd name="connsiteY0" fmla="*/ 4763 h 914400"/>
                <a:gd name="connsiteX1" fmla="*/ 461962 w 1052512"/>
                <a:gd name="connsiteY1" fmla="*/ 485775 h 914400"/>
                <a:gd name="connsiteX2" fmla="*/ 404812 w 1052512"/>
                <a:gd name="connsiteY2" fmla="*/ 485775 h 914400"/>
                <a:gd name="connsiteX3" fmla="*/ 404812 w 1052512"/>
                <a:gd name="connsiteY3" fmla="*/ 538163 h 914400"/>
                <a:gd name="connsiteX4" fmla="*/ 319087 w 1052512"/>
                <a:gd name="connsiteY4" fmla="*/ 538163 h 914400"/>
                <a:gd name="connsiteX5" fmla="*/ 319087 w 1052512"/>
                <a:gd name="connsiteY5" fmla="*/ 604838 h 914400"/>
                <a:gd name="connsiteX6" fmla="*/ 204787 w 1052512"/>
                <a:gd name="connsiteY6" fmla="*/ 604838 h 914400"/>
                <a:gd name="connsiteX7" fmla="*/ 204787 w 1052512"/>
                <a:gd name="connsiteY7" fmla="*/ 657225 h 914400"/>
                <a:gd name="connsiteX8" fmla="*/ 109537 w 1052512"/>
                <a:gd name="connsiteY8" fmla="*/ 657225 h 914400"/>
                <a:gd name="connsiteX9" fmla="*/ 109537 w 1052512"/>
                <a:gd name="connsiteY9" fmla="*/ 714375 h 914400"/>
                <a:gd name="connsiteX10" fmla="*/ 0 w 1052512"/>
                <a:gd name="connsiteY10" fmla="*/ 714375 h 914400"/>
                <a:gd name="connsiteX11" fmla="*/ 0 w 1052512"/>
                <a:gd name="connsiteY11" fmla="*/ 762000 h 914400"/>
                <a:gd name="connsiteX12" fmla="*/ 1052512 w 1052512"/>
                <a:gd name="connsiteY12" fmla="*/ 914400 h 914400"/>
                <a:gd name="connsiteX13" fmla="*/ 1052512 w 1052512"/>
                <a:gd name="connsiteY13" fmla="*/ 0 h 914400"/>
                <a:gd name="connsiteX14" fmla="*/ 461962 w 1052512"/>
                <a:gd name="connsiteY14" fmla="*/ 47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2512" h="914400">
                  <a:moveTo>
                    <a:pt x="461962" y="4763"/>
                  </a:moveTo>
                  <a:lnTo>
                    <a:pt x="461962" y="485775"/>
                  </a:lnTo>
                  <a:lnTo>
                    <a:pt x="404812" y="485775"/>
                  </a:lnTo>
                  <a:lnTo>
                    <a:pt x="404812" y="538163"/>
                  </a:lnTo>
                  <a:lnTo>
                    <a:pt x="319087" y="538163"/>
                  </a:lnTo>
                  <a:lnTo>
                    <a:pt x="319087" y="604838"/>
                  </a:lnTo>
                  <a:lnTo>
                    <a:pt x="204787" y="604838"/>
                  </a:lnTo>
                  <a:lnTo>
                    <a:pt x="204787" y="657225"/>
                  </a:lnTo>
                  <a:lnTo>
                    <a:pt x="109537" y="657225"/>
                  </a:lnTo>
                  <a:lnTo>
                    <a:pt x="109537" y="714375"/>
                  </a:lnTo>
                  <a:lnTo>
                    <a:pt x="0" y="714375"/>
                  </a:lnTo>
                  <a:lnTo>
                    <a:pt x="0" y="762000"/>
                  </a:lnTo>
                  <a:lnTo>
                    <a:pt x="1052512" y="914400"/>
                  </a:lnTo>
                  <a:lnTo>
                    <a:pt x="1052512" y="0"/>
                  </a:lnTo>
                  <a:lnTo>
                    <a:pt x="461962" y="4763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2126107" y="5845813"/>
              <a:ext cx="426930" cy="10264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087974" y="5006715"/>
              <a:ext cx="1319133" cy="73451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753193" y="6126476"/>
              <a:ext cx="1653913" cy="416731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126107" y="5006714"/>
              <a:ext cx="426930" cy="779091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4676931" y="4601980"/>
              <a:ext cx="1086787" cy="194122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407108" y="4834328"/>
              <a:ext cx="269823" cy="10043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407107" y="5838670"/>
              <a:ext cx="269823" cy="704538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1400769" y="4631960"/>
              <a:ext cx="585428" cy="906906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Forma libre 17"/>
            <p:cNvSpPr/>
            <p:nvPr/>
          </p:nvSpPr>
          <p:spPr>
            <a:xfrm>
              <a:off x="1388225" y="5561215"/>
              <a:ext cx="665019" cy="2107276"/>
            </a:xfrm>
            <a:custGeom>
              <a:avLst/>
              <a:gdLst>
                <a:gd name="connsiteX0" fmla="*/ 0 w 665019"/>
                <a:gd name="connsiteY0" fmla="*/ 2074025 h 2107276"/>
                <a:gd name="connsiteX1" fmla="*/ 207819 w 665019"/>
                <a:gd name="connsiteY1" fmla="*/ 2107276 h 2107276"/>
                <a:gd name="connsiteX2" fmla="*/ 207819 w 665019"/>
                <a:gd name="connsiteY2" fmla="*/ 2057400 h 2107276"/>
                <a:gd name="connsiteX3" fmla="*/ 303415 w 665019"/>
                <a:gd name="connsiteY3" fmla="*/ 2057400 h 2107276"/>
                <a:gd name="connsiteX4" fmla="*/ 303415 w 665019"/>
                <a:gd name="connsiteY4" fmla="*/ 2003367 h 2107276"/>
                <a:gd name="connsiteX5" fmla="*/ 403168 w 665019"/>
                <a:gd name="connsiteY5" fmla="*/ 2003367 h 2107276"/>
                <a:gd name="connsiteX6" fmla="*/ 403168 w 665019"/>
                <a:gd name="connsiteY6" fmla="*/ 1953490 h 2107276"/>
                <a:gd name="connsiteX7" fmla="*/ 515390 w 665019"/>
                <a:gd name="connsiteY7" fmla="*/ 1953490 h 2107276"/>
                <a:gd name="connsiteX8" fmla="*/ 515390 w 665019"/>
                <a:gd name="connsiteY8" fmla="*/ 1886989 h 2107276"/>
                <a:gd name="connsiteX9" fmla="*/ 606830 w 665019"/>
                <a:gd name="connsiteY9" fmla="*/ 1886989 h 2107276"/>
                <a:gd name="connsiteX10" fmla="*/ 606830 w 665019"/>
                <a:gd name="connsiteY10" fmla="*/ 1824643 h 2107276"/>
                <a:gd name="connsiteX11" fmla="*/ 665019 w 665019"/>
                <a:gd name="connsiteY11" fmla="*/ 1824643 h 2107276"/>
                <a:gd name="connsiteX12" fmla="*/ 665019 w 665019"/>
                <a:gd name="connsiteY12" fmla="*/ 0 h 2107276"/>
                <a:gd name="connsiteX13" fmla="*/ 0 w 665019"/>
                <a:gd name="connsiteY13" fmla="*/ 0 h 2107276"/>
                <a:gd name="connsiteX14" fmla="*/ 0 w 665019"/>
                <a:gd name="connsiteY14" fmla="*/ 2074025 h 210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5019" h="2107276">
                  <a:moveTo>
                    <a:pt x="0" y="2074025"/>
                  </a:moveTo>
                  <a:lnTo>
                    <a:pt x="207819" y="2107276"/>
                  </a:lnTo>
                  <a:lnTo>
                    <a:pt x="207819" y="2057400"/>
                  </a:lnTo>
                  <a:lnTo>
                    <a:pt x="303415" y="2057400"/>
                  </a:lnTo>
                  <a:lnTo>
                    <a:pt x="303415" y="2003367"/>
                  </a:lnTo>
                  <a:lnTo>
                    <a:pt x="403168" y="2003367"/>
                  </a:lnTo>
                  <a:lnTo>
                    <a:pt x="403168" y="1953490"/>
                  </a:lnTo>
                  <a:lnTo>
                    <a:pt x="515390" y="1953490"/>
                  </a:lnTo>
                  <a:lnTo>
                    <a:pt x="515390" y="1886989"/>
                  </a:lnTo>
                  <a:lnTo>
                    <a:pt x="606830" y="1886989"/>
                  </a:lnTo>
                  <a:lnTo>
                    <a:pt x="606830" y="1824643"/>
                  </a:lnTo>
                  <a:lnTo>
                    <a:pt x="665019" y="1824643"/>
                  </a:lnTo>
                  <a:lnTo>
                    <a:pt x="665019" y="0"/>
                  </a:lnTo>
                  <a:lnTo>
                    <a:pt x="0" y="0"/>
                  </a:lnTo>
                  <a:lnTo>
                    <a:pt x="0" y="2074025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04808" y="7091043"/>
              <a:ext cx="1198418" cy="1198418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697" y="7403931"/>
              <a:ext cx="633613" cy="633613"/>
            </a:xfrm>
            <a:prstGeom prst="rect">
              <a:avLst/>
            </a:prstGeom>
          </p:spPr>
        </p:pic>
        <p:sp>
          <p:nvSpPr>
            <p:cNvPr id="27" name="Rectángulo 26"/>
            <p:cNvSpPr/>
            <p:nvPr/>
          </p:nvSpPr>
          <p:spPr>
            <a:xfrm>
              <a:off x="2657475" y="6543207"/>
              <a:ext cx="3106243" cy="321937"/>
            </a:xfrm>
            <a:prstGeom prst="rect">
              <a:avLst/>
            </a:prstGeom>
            <a:solidFill>
              <a:srgbClr val="5C84CC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4786310" y="7229475"/>
              <a:ext cx="300040" cy="72866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3421284" y="7229475"/>
              <a:ext cx="822103" cy="376238"/>
            </a:xfrm>
            <a:prstGeom prst="rect">
              <a:avLst/>
            </a:prstGeom>
            <a:solidFill>
              <a:srgbClr val="5C84CC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Forma libre 29"/>
            <p:cNvSpPr/>
            <p:nvPr/>
          </p:nvSpPr>
          <p:spPr>
            <a:xfrm>
              <a:off x="2738438" y="7219950"/>
              <a:ext cx="290512" cy="657225"/>
            </a:xfrm>
            <a:custGeom>
              <a:avLst/>
              <a:gdLst>
                <a:gd name="connsiteX0" fmla="*/ 0 w 290512"/>
                <a:gd name="connsiteY0" fmla="*/ 609600 h 657225"/>
                <a:gd name="connsiteX1" fmla="*/ 290512 w 290512"/>
                <a:gd name="connsiteY1" fmla="*/ 657225 h 657225"/>
                <a:gd name="connsiteX2" fmla="*/ 290512 w 290512"/>
                <a:gd name="connsiteY2" fmla="*/ 0 h 657225"/>
                <a:gd name="connsiteX3" fmla="*/ 0 w 290512"/>
                <a:gd name="connsiteY3" fmla="*/ 0 h 657225"/>
                <a:gd name="connsiteX4" fmla="*/ 0 w 290512"/>
                <a:gd name="connsiteY4" fmla="*/ 60960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2" h="657225">
                  <a:moveTo>
                    <a:pt x="0" y="609600"/>
                  </a:moveTo>
                  <a:lnTo>
                    <a:pt x="290512" y="657225"/>
                  </a:lnTo>
                  <a:lnTo>
                    <a:pt x="290512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2657475" y="5437548"/>
              <a:ext cx="371476" cy="321937"/>
            </a:xfrm>
            <a:prstGeom prst="rect">
              <a:avLst/>
            </a:prstGeom>
            <a:solidFill>
              <a:srgbClr val="5C84CC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7" name="Forma libre 36"/>
            <p:cNvSpPr/>
            <p:nvPr/>
          </p:nvSpPr>
          <p:spPr>
            <a:xfrm>
              <a:off x="2638269" y="6887980"/>
              <a:ext cx="3155429" cy="1161738"/>
            </a:xfrm>
            <a:custGeom>
              <a:avLst/>
              <a:gdLst>
                <a:gd name="connsiteX0" fmla="*/ 7495 w 3155429"/>
                <a:gd name="connsiteY0" fmla="*/ 921895 h 1161738"/>
                <a:gd name="connsiteX1" fmla="*/ 74951 w 3155429"/>
                <a:gd name="connsiteY1" fmla="*/ 944381 h 1161738"/>
                <a:gd name="connsiteX2" fmla="*/ 74951 w 3155429"/>
                <a:gd name="connsiteY2" fmla="*/ 284813 h 1161738"/>
                <a:gd name="connsiteX3" fmla="*/ 3080479 w 3155429"/>
                <a:gd name="connsiteY3" fmla="*/ 284813 h 1161738"/>
                <a:gd name="connsiteX4" fmla="*/ 3080479 w 3155429"/>
                <a:gd name="connsiteY4" fmla="*/ 1161738 h 1161738"/>
                <a:gd name="connsiteX5" fmla="*/ 3155429 w 3155429"/>
                <a:gd name="connsiteY5" fmla="*/ 1161738 h 1161738"/>
                <a:gd name="connsiteX6" fmla="*/ 3155429 w 3155429"/>
                <a:gd name="connsiteY6" fmla="*/ 0 h 1161738"/>
                <a:gd name="connsiteX7" fmla="*/ 0 w 3155429"/>
                <a:gd name="connsiteY7" fmla="*/ 0 h 1161738"/>
                <a:gd name="connsiteX8" fmla="*/ 7495 w 3155429"/>
                <a:gd name="connsiteY8" fmla="*/ 921895 h 116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5429" h="1161738">
                  <a:moveTo>
                    <a:pt x="7495" y="921895"/>
                  </a:moveTo>
                  <a:lnTo>
                    <a:pt x="74951" y="944381"/>
                  </a:lnTo>
                  <a:lnTo>
                    <a:pt x="74951" y="284813"/>
                  </a:lnTo>
                  <a:lnTo>
                    <a:pt x="3080479" y="284813"/>
                  </a:lnTo>
                  <a:lnTo>
                    <a:pt x="3080479" y="1161738"/>
                  </a:lnTo>
                  <a:lnTo>
                    <a:pt x="3155429" y="1161738"/>
                  </a:lnTo>
                  <a:lnTo>
                    <a:pt x="3155429" y="0"/>
                  </a:lnTo>
                  <a:lnTo>
                    <a:pt x="0" y="0"/>
                  </a:lnTo>
                  <a:cubicBezTo>
                    <a:pt x="2498" y="307298"/>
                    <a:pt x="4997" y="614597"/>
                    <a:pt x="7495" y="92189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2657474" y="4736892"/>
              <a:ext cx="2019455" cy="7213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898" y="6664307"/>
              <a:ext cx="1625154" cy="1625154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/>
          <a:srcRect l="12970" r="62429" b="48005"/>
          <a:stretch/>
        </p:blipFill>
        <p:spPr>
          <a:xfrm>
            <a:off x="751171" y="3432800"/>
            <a:ext cx="6147369" cy="5010936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</a:rPr>
              <a:t>CADIZ RESIDENCIAL                     CASA L16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257036" y="2399132"/>
            <a:ext cx="734880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FFFEFB"/>
                </a:solidFill>
              </a:rPr>
              <a:t>  </a:t>
            </a:r>
            <a:r>
              <a:rPr lang="es-ES" sz="2000" b="1" dirty="0">
                <a:solidFill>
                  <a:schemeClr val="bg1">
                    <a:lumMod val="10000"/>
                  </a:schemeClr>
                </a:solidFill>
              </a:rPr>
              <a:t>   </a:t>
            </a:r>
            <a:r>
              <a:rPr lang="es-ES" sz="2000" b="1" dirty="0" smtClean="0">
                <a:solidFill>
                  <a:schemeClr val="bg1">
                    <a:lumMod val="10000"/>
                  </a:schemeClr>
                </a:solidFill>
              </a:rPr>
              <a:t>FACHADA</a:t>
            </a:r>
            <a:endParaRPr lang="es-E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Recortar rectángulo de esquina diagonal 13"/>
          <p:cNvSpPr/>
          <p:nvPr/>
        </p:nvSpPr>
        <p:spPr>
          <a:xfrm>
            <a:off x="2161992" y="836472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 smtClean="0">
                <a:solidFill>
                  <a:srgbClr val="333300"/>
                </a:solidFill>
              </a:rPr>
              <a:t>FACHADA PRINCIPAL</a:t>
            </a:r>
            <a:endParaRPr lang="es-MX" sz="800" b="1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</a:rPr>
              <a:t>CADIZ RESIDENCIAL                     CASA L16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257036" y="2399132"/>
            <a:ext cx="734880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FFFEFB"/>
                </a:solidFill>
              </a:rPr>
              <a:t>  </a:t>
            </a:r>
            <a:r>
              <a:rPr lang="es-ES" sz="2000" b="1" dirty="0">
                <a:solidFill>
                  <a:schemeClr val="bg1">
                    <a:lumMod val="10000"/>
                  </a:schemeClr>
                </a:solidFill>
              </a:rPr>
              <a:t>   </a:t>
            </a:r>
            <a:r>
              <a:rPr lang="es-ES" sz="2000" b="1" dirty="0" smtClean="0">
                <a:solidFill>
                  <a:schemeClr val="bg1">
                    <a:lumMod val="10000"/>
                  </a:schemeClr>
                </a:solidFill>
              </a:rPr>
              <a:t>RENDER</a:t>
            </a:r>
            <a:endParaRPr lang="es-E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Recortar rectángulo de esquina diagonal 13"/>
          <p:cNvSpPr/>
          <p:nvPr/>
        </p:nvSpPr>
        <p:spPr>
          <a:xfrm>
            <a:off x="2514259" y="923504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>
                <a:solidFill>
                  <a:srgbClr val="333300"/>
                </a:solidFill>
              </a:rPr>
              <a:t>RENDERS</a:t>
            </a:r>
            <a:endParaRPr lang="es-MX" sz="800" b="1" dirty="0">
              <a:solidFill>
                <a:srgbClr val="3333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" y="3347705"/>
            <a:ext cx="6795358" cy="56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</a:rPr>
              <a:t>CADIZ RESIDENCIAL                     CASA L16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257036" y="2399132"/>
            <a:ext cx="734880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FFFEFB"/>
                </a:solidFill>
              </a:rPr>
              <a:t>  </a:t>
            </a:r>
            <a:r>
              <a:rPr lang="es-ES" sz="2000" b="1" dirty="0" smtClean="0">
                <a:solidFill>
                  <a:schemeClr val="bg1">
                    <a:lumMod val="10000"/>
                  </a:schemeClr>
                </a:solidFill>
              </a:rPr>
              <a:t>   RENDER</a:t>
            </a:r>
            <a:endParaRPr lang="es-E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Recortar rectángulo de esquina diagonal 13"/>
          <p:cNvSpPr/>
          <p:nvPr/>
        </p:nvSpPr>
        <p:spPr>
          <a:xfrm>
            <a:off x="2161992" y="836472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>
                <a:solidFill>
                  <a:srgbClr val="333300"/>
                </a:solidFill>
              </a:rPr>
              <a:t>RENDER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4" y="3633739"/>
            <a:ext cx="605253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Personalizado 5">
      <a:dk1>
        <a:srgbClr val="FFF2CC"/>
      </a:dk1>
      <a:lt1>
        <a:srgbClr val="FFF2CC"/>
      </a:lt1>
      <a:dk2>
        <a:srgbClr val="FFF2CC"/>
      </a:dk2>
      <a:lt2>
        <a:srgbClr val="FFF2CC"/>
      </a:lt2>
      <a:accent1>
        <a:srgbClr val="8D8E72"/>
      </a:accent1>
      <a:accent2>
        <a:srgbClr val="8D8E72"/>
      </a:accent2>
      <a:accent3>
        <a:srgbClr val="8D8E72"/>
      </a:accent3>
      <a:accent4>
        <a:srgbClr val="8D8E72"/>
      </a:accent4>
      <a:accent5>
        <a:srgbClr val="8D8E72"/>
      </a:accent5>
      <a:accent6>
        <a:srgbClr val="8D8E72"/>
      </a:accent6>
      <a:hlink>
        <a:srgbClr val="464738"/>
      </a:hlink>
      <a:folHlink>
        <a:srgbClr val="2D2200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1848</TotalTime>
  <Words>122</Words>
  <Application>Microsoft Office PowerPoint</Application>
  <PresentationFormat>Personalizado</PresentationFormat>
  <Paragraphs>67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Sala de reuniones Ion</vt:lpstr>
      <vt:lpstr>CADIZ RESIDENCIAL                     CASA L16</vt:lpstr>
      <vt:lpstr>CADIZ RESIDENCIAL                     CASA L16</vt:lpstr>
      <vt:lpstr>CADIZ RESIDENCIAL                     CASA L16</vt:lpstr>
      <vt:lpstr>CADIZ RESIDENCIAL                     CASA L16</vt:lpstr>
      <vt:lpstr>CADIZ RESIDENCIAL                     CASA L16</vt:lpstr>
      <vt:lpstr>CADIZ RESIDENCIAL                     CASA L16</vt:lpstr>
      <vt:lpstr>CADIZ RESIDENCIAL                     CASA L16</vt:lpstr>
      <vt:lpstr>CADIZ RESIDENCIAL                     CASA L16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gladius@pcarts.com.mx</dc:creator>
  <cp:lastModifiedBy>gladius@pcarts.com.mx</cp:lastModifiedBy>
  <cp:revision>37</cp:revision>
  <dcterms:created xsi:type="dcterms:W3CDTF">2024-10-14T19:37:38Z</dcterms:created>
  <dcterms:modified xsi:type="dcterms:W3CDTF">2024-11-08T15:34:46Z</dcterms:modified>
</cp:coreProperties>
</file>